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295" r:id="rId2"/>
    <p:sldId id="294" r:id="rId3"/>
    <p:sldId id="280" r:id="rId4"/>
    <p:sldId id="282" r:id="rId5"/>
    <p:sldId id="370" r:id="rId6"/>
    <p:sldId id="284" r:id="rId7"/>
    <p:sldId id="363" r:id="rId8"/>
    <p:sldId id="364" r:id="rId9"/>
    <p:sldId id="354" r:id="rId10"/>
    <p:sldId id="296" r:id="rId11"/>
    <p:sldId id="356" r:id="rId12"/>
    <p:sldId id="323" r:id="rId13"/>
    <p:sldId id="299" r:id="rId14"/>
    <p:sldId id="300" r:id="rId15"/>
    <p:sldId id="301" r:id="rId16"/>
    <p:sldId id="302" r:id="rId17"/>
    <p:sldId id="385" r:id="rId18"/>
    <p:sldId id="303" r:id="rId19"/>
    <p:sldId id="304" r:id="rId20"/>
    <p:sldId id="305" r:id="rId21"/>
    <p:sldId id="312" r:id="rId22"/>
    <p:sldId id="309" r:id="rId23"/>
    <p:sldId id="310" r:id="rId24"/>
    <p:sldId id="311" r:id="rId25"/>
    <p:sldId id="357" r:id="rId26"/>
    <p:sldId id="348" r:id="rId27"/>
    <p:sldId id="290" r:id="rId28"/>
    <p:sldId id="379" r:id="rId29"/>
    <p:sldId id="373" r:id="rId30"/>
    <p:sldId id="319" r:id="rId31"/>
    <p:sldId id="337" r:id="rId32"/>
    <p:sldId id="341" r:id="rId33"/>
    <p:sldId id="359" r:id="rId34"/>
    <p:sldId id="338" r:id="rId35"/>
    <p:sldId id="383" r:id="rId36"/>
    <p:sldId id="352" r:id="rId37"/>
    <p:sldId id="316" r:id="rId38"/>
    <p:sldId id="358" r:id="rId39"/>
    <p:sldId id="317" r:id="rId40"/>
    <p:sldId id="360" r:id="rId41"/>
    <p:sldId id="318" r:id="rId42"/>
    <p:sldId id="342" r:id="rId43"/>
    <p:sldId id="313" r:id="rId44"/>
    <p:sldId id="374" r:id="rId45"/>
    <p:sldId id="324" r:id="rId46"/>
    <p:sldId id="386" r:id="rId47"/>
    <p:sldId id="326" r:id="rId48"/>
    <p:sldId id="384" r:id="rId49"/>
    <p:sldId id="362" r:id="rId50"/>
    <p:sldId id="353" r:id="rId51"/>
    <p:sldId id="377" r:id="rId52"/>
    <p:sldId id="381" r:id="rId53"/>
    <p:sldId id="349" r:id="rId54"/>
    <p:sldId id="351" r:id="rId55"/>
    <p:sldId id="382" r:id="rId56"/>
    <p:sldId id="375" r:id="rId57"/>
    <p:sldId id="378" r:id="rId58"/>
    <p:sldId id="327" r:id="rId59"/>
    <p:sldId id="355" r:id="rId60"/>
    <p:sldId id="328" r:id="rId61"/>
    <p:sldId id="361" r:id="rId62"/>
    <p:sldId id="380" r:id="rId63"/>
    <p:sldId id="376" r:id="rId64"/>
    <p:sldId id="329" r:id="rId65"/>
    <p:sldId id="330" r:id="rId66"/>
    <p:sldId id="331" r:id="rId67"/>
    <p:sldId id="332" r:id="rId68"/>
    <p:sldId id="333" r:id="rId69"/>
    <p:sldId id="387" r:id="rId70"/>
    <p:sldId id="334" r:id="rId71"/>
    <p:sldId id="335" r:id="rId72"/>
    <p:sldId id="372" r:id="rId7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94660"/>
  </p:normalViewPr>
  <p:slideViewPr>
    <p:cSldViewPr>
      <p:cViewPr>
        <p:scale>
          <a:sx n="100" d="100"/>
          <a:sy n="100" d="100"/>
        </p:scale>
        <p:origin x="-1860" y="-24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3EE396-5AE1-4A23-A2E5-5B00B463EA71}" type="datetimeFigureOut">
              <a:rPr lang="ru-RU" smtClean="0"/>
              <a:pPr/>
              <a:t>29.04.2019</a:t>
            </a:fld>
            <a:endParaRPr lang="ru-RU" dirty="0"/>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A4E877-BD53-4F37-BE78-3A382D8462E0}" type="slidenum">
              <a:rPr lang="ru-RU" smtClean="0"/>
              <a:pPr/>
              <a:t>‹#›</a:t>
            </a:fld>
            <a:endParaRPr lang="ru-RU" dirty="0"/>
          </a:p>
        </p:txBody>
      </p:sp>
    </p:spTree>
    <p:extLst>
      <p:ext uri="{BB962C8B-B14F-4D97-AF65-F5344CB8AC3E}">
        <p14:creationId xmlns:p14="http://schemas.microsoft.com/office/powerpoint/2010/main" val="2654760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64A4E877-BD53-4F37-BE78-3A382D8462E0}" type="slidenum">
              <a:rPr lang="ru-RU" smtClean="0"/>
              <a:pPr/>
              <a:t>38</a:t>
            </a:fld>
            <a:endParaRPr lang="ru-R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64A4E877-BD53-4F37-BE78-3A382D8462E0}" type="slidenum">
              <a:rPr lang="ru-RU" smtClean="0"/>
              <a:pPr/>
              <a:t>59</a:t>
            </a:fld>
            <a:endParaRPr lang="ru-RU"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29.04.2019</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transition advTm="10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29.04.2019</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transition advTm="10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29.04.2019</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transition advTm="10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29.04.2019</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transition advTm="10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29.04.2019</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transition advTm="10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29.04.2019</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transition advTm="10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29.04.2019</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transition advTm="10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29.04.2019</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transition advTm="10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29.04.2019</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transition advTm="10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29.04.2019</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transition advTm="10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29.04.2019</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transition advTm="10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81000"/>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29.04.2019</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Tm="10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8.png"/><Relationship Id="rId1" Type="http://schemas.openxmlformats.org/officeDocument/2006/relationships/slideLayout" Target="../slideLayouts/slideLayout8.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8.png"/><Relationship Id="rId1" Type="http://schemas.openxmlformats.org/officeDocument/2006/relationships/slideLayout" Target="../slideLayouts/slideLayout8.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8.png"/><Relationship Id="rId1" Type="http://schemas.openxmlformats.org/officeDocument/2006/relationships/slideLayout" Target="../slideLayouts/slideLayout8.xml"/><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54.jpeg"/><Relationship Id="rId4" Type="http://schemas.openxmlformats.org/officeDocument/2006/relationships/image" Target="../media/image53.jpeg"/></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8.png"/><Relationship Id="rId1" Type="http://schemas.openxmlformats.org/officeDocument/2006/relationships/slideLayout" Target="../slideLayouts/slideLayout8.xml"/><Relationship Id="rId4" Type="http://schemas.openxmlformats.org/officeDocument/2006/relationships/image" Target="../media/image58.jpeg"/></Relationships>
</file>

<file path=ppt/slides/_rels/slide4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8.png"/><Relationship Id="rId1" Type="http://schemas.openxmlformats.org/officeDocument/2006/relationships/slideLayout" Target="../slideLayouts/slideLayout8.xml"/><Relationship Id="rId4" Type="http://schemas.openxmlformats.org/officeDocument/2006/relationships/image" Target="../media/image67.jpe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77.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8.png"/><Relationship Id="rId1" Type="http://schemas.openxmlformats.org/officeDocument/2006/relationships/slideLayout" Target="../slideLayouts/slideLayout8.xml"/><Relationship Id="rId4" Type="http://schemas.openxmlformats.org/officeDocument/2006/relationships/image" Target="../media/image79.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8.xml"/><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png"/><Relationship Id="rId1" Type="http://schemas.openxmlformats.org/officeDocument/2006/relationships/slideLayout" Target="../slideLayouts/slideLayout8.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http://murmansk.er.ru/media/userdata/news/2012/03/16/a746529b8f6b8fe1f00fb1fea1c2a84e.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effectLst>
            <a:softEdge rad="317500"/>
          </a:effectLst>
        </p:spPr>
      </p:pic>
      <p:sp>
        <p:nvSpPr>
          <p:cNvPr id="3" name="Прямоугольник 2"/>
          <p:cNvSpPr/>
          <p:nvPr/>
        </p:nvSpPr>
        <p:spPr>
          <a:xfrm>
            <a:off x="0" y="260648"/>
            <a:ext cx="9144000" cy="892552"/>
          </a:xfrm>
          <a:prstGeom prst="rect">
            <a:avLst/>
          </a:prstGeom>
        </p:spPr>
        <p:txBody>
          <a:bodyPr wrap="square">
            <a:spAutoFit/>
          </a:bodyPr>
          <a:lstStyle/>
          <a:p>
            <a:pPr algn="ctr"/>
            <a:r>
              <a:rPr lang="ru-RU" sz="2600" b="1" dirty="0" smtClean="0">
                <a:ln w="18000">
                  <a:solidFill>
                    <a:srgbClr val="C00000"/>
                  </a:solidFill>
                  <a:prstDash val="solid"/>
                  <a:miter lim="800000"/>
                </a:ln>
                <a:solidFill>
                  <a:srgbClr val="FFFF00"/>
                </a:solidFill>
                <a:effectLst>
                  <a:outerShdw blurRad="25500" dist="23000" dir="7020000" algn="tl">
                    <a:srgbClr val="000000">
                      <a:alpha val="50000"/>
                    </a:srgbClr>
                  </a:outerShdw>
                </a:effectLst>
              </a:rPr>
              <a:t>ФГБОУ ВО Белгородский ГАУ</a:t>
            </a:r>
          </a:p>
          <a:p>
            <a:pPr algn="ctr"/>
            <a:r>
              <a:rPr lang="ru-RU" sz="2600" b="1" dirty="0" smtClean="0">
                <a:ln w="18000">
                  <a:solidFill>
                    <a:srgbClr val="C00000"/>
                  </a:solidFill>
                  <a:prstDash val="solid"/>
                  <a:miter lim="800000"/>
                </a:ln>
                <a:solidFill>
                  <a:srgbClr val="FFFF00"/>
                </a:solidFill>
                <a:effectLst>
                  <a:outerShdw blurRad="25500" dist="23000" dir="7020000" algn="tl">
                    <a:srgbClr val="000000">
                      <a:alpha val="50000"/>
                    </a:srgbClr>
                  </a:outerShdw>
                </a:effectLst>
              </a:rPr>
              <a:t>Управление библиотечно-информационных ресурсов</a:t>
            </a:r>
            <a:endParaRPr lang="ru-RU" sz="2600" b="1" dirty="0">
              <a:ln w="18000">
                <a:solidFill>
                  <a:srgbClr val="C00000"/>
                </a:solidFill>
                <a:prstDash val="solid"/>
                <a:miter lim="800000"/>
              </a:ln>
              <a:solidFill>
                <a:srgbClr val="FFFF00"/>
              </a:solidFill>
              <a:effectLst>
                <a:outerShdw blurRad="25500" dist="23000" dir="7020000" algn="tl">
                  <a:srgbClr val="000000">
                    <a:alpha val="50000"/>
                  </a:srgbClr>
                </a:outerShdw>
              </a:effectLst>
            </a:endParaRPr>
          </a:p>
        </p:txBody>
      </p:sp>
      <p:sp>
        <p:nvSpPr>
          <p:cNvPr id="4" name="Прямоугольник 3"/>
          <p:cNvSpPr/>
          <p:nvPr/>
        </p:nvSpPr>
        <p:spPr>
          <a:xfrm>
            <a:off x="0" y="6093296"/>
            <a:ext cx="9144000" cy="492443"/>
          </a:xfrm>
          <a:prstGeom prst="rect">
            <a:avLst/>
          </a:prstGeom>
        </p:spPr>
        <p:txBody>
          <a:bodyPr wrap="square">
            <a:spAutoFit/>
          </a:bodyPr>
          <a:lstStyle/>
          <a:p>
            <a:pPr algn="ctr"/>
            <a:r>
              <a:rPr lang="ru-RU" sz="2600" b="1" dirty="0" smtClean="0">
                <a:ln w="18000">
                  <a:solidFill>
                    <a:srgbClr val="C00000"/>
                  </a:solidFill>
                  <a:prstDash val="solid"/>
                  <a:miter lim="800000"/>
                </a:ln>
                <a:solidFill>
                  <a:srgbClr val="FFFF00"/>
                </a:solidFill>
                <a:effectLst>
                  <a:outerShdw blurRad="25500" dist="23000" dir="7020000" algn="tl">
                    <a:srgbClr val="000000">
                      <a:alpha val="50000"/>
                    </a:srgbClr>
                  </a:outerShdw>
                </a:effectLst>
              </a:rPr>
              <a:t>2019 год</a:t>
            </a:r>
          </a:p>
        </p:txBody>
      </p:sp>
      <p:sp>
        <p:nvSpPr>
          <p:cNvPr id="5" name="Прямоугольник 4"/>
          <p:cNvSpPr/>
          <p:nvPr/>
        </p:nvSpPr>
        <p:spPr>
          <a:xfrm>
            <a:off x="179512" y="2132856"/>
            <a:ext cx="8820472" cy="2631490"/>
          </a:xfrm>
          <a:prstGeom prst="rect">
            <a:avLst/>
          </a:prstGeom>
        </p:spPr>
        <p:txBody>
          <a:bodyPr wrap="square">
            <a:spAutoFit/>
          </a:bodyPr>
          <a:lstStyle/>
          <a:p>
            <a:pPr algn="ctr"/>
            <a:r>
              <a:rPr lang="ru-RU" sz="55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5">
                    <a:lumMod val="50000"/>
                  </a:schemeClr>
                </a:solidFill>
                <a:effectLst>
                  <a:outerShdw blurRad="50800" dist="40000" dir="5400000" algn="tl" rotWithShape="0">
                    <a:srgbClr val="000000">
                      <a:shade val="5000"/>
                      <a:satMod val="120000"/>
                      <a:alpha val="33000"/>
                    </a:srgbClr>
                  </a:outerShdw>
                </a:effectLst>
                <a:latin typeface="Bookman Old Style" pitchFamily="18" charset="0"/>
              </a:rPr>
              <a:t>Проблема коррупции в современной России</a:t>
            </a:r>
            <a:endParaRPr lang="ru-RU" sz="55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5">
                  <a:lumMod val="50000"/>
                </a:schemeClr>
              </a:solidFill>
              <a:effectLst>
                <a:outerShdw blurRad="50800" dist="40000" dir="5400000" algn="tl" rotWithShape="0">
                  <a:srgbClr val="000000">
                    <a:shade val="5000"/>
                    <a:satMod val="120000"/>
                    <a:alpha val="33000"/>
                  </a:srgbClr>
                </a:outerShdw>
              </a:effectLst>
              <a:latin typeface="Bookman Old Style" pitchFamily="18" charset="0"/>
            </a:endParaRPr>
          </a:p>
        </p:txBody>
      </p:sp>
    </p:spTree>
  </p:cSld>
  <p:clrMapOvr>
    <a:masterClrMapping/>
  </p:clrMapOvr>
  <p:transition advTm="10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www.vzsar.ru/i/news/medium/2014/05/88034.jpg"/>
          <p:cNvPicPr>
            <a:picLocks noChangeAspect="1" noChangeArrowheads="1"/>
          </p:cNvPicPr>
          <p:nvPr/>
        </p:nvPicPr>
        <p:blipFill>
          <a:blip r:embed="rId2" cstate="print"/>
          <a:srcRect/>
          <a:stretch>
            <a:fillRect/>
          </a:stretch>
        </p:blipFill>
        <p:spPr bwMode="auto">
          <a:xfrm>
            <a:off x="0" y="0"/>
            <a:ext cx="9144000" cy="6858000"/>
          </a:xfrm>
          <a:prstGeom prst="rect">
            <a:avLst/>
          </a:prstGeom>
          <a:ln>
            <a:noFill/>
          </a:ln>
          <a:effectLst>
            <a:outerShdw blurRad="292100" dist="139700" dir="2700000" algn="tl" rotWithShape="0">
              <a:srgbClr val="333333">
                <a:alpha val="65000"/>
              </a:srgbClr>
            </a:outerShdw>
          </a:effectLst>
        </p:spPr>
      </p:pic>
      <p:sp>
        <p:nvSpPr>
          <p:cNvPr id="4" name="Прямоугольник 3"/>
          <p:cNvSpPr/>
          <p:nvPr/>
        </p:nvSpPr>
        <p:spPr>
          <a:xfrm>
            <a:off x="0" y="188640"/>
            <a:ext cx="9144000" cy="892552"/>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ru-RU" sz="5200" b="1" dirty="0"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История коррупции </a:t>
            </a:r>
            <a:endParaRPr lang="ru-RU" sz="5200" dirty="0">
              <a:solidFill>
                <a:schemeClr val="bg1"/>
              </a:solidFill>
            </a:endParaRPr>
          </a:p>
        </p:txBody>
      </p:sp>
    </p:spTree>
  </p:cSld>
  <p:clrMapOvr>
    <a:masterClrMapping/>
  </p:clrMapOvr>
  <p:transition advTm="10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772816"/>
            <a:ext cx="8784976" cy="1018034"/>
          </a:xfrm>
        </p:spPr>
        <p:txBody>
          <a:bodyPr>
            <a:noAutofit/>
          </a:bodyPr>
          <a:lstStyle/>
          <a:p>
            <a:pPr lvl="0"/>
            <a:r>
              <a:rPr lang="ru-RU" sz="2600" i="1" dirty="0" smtClean="0">
                <a:latin typeface="+mn-lt"/>
                <a:ea typeface="Calibri" pitchFamily="34" charset="0"/>
                <a:cs typeface="Times New Roman" pitchFamily="18" charset="0"/>
              </a:rPr>
              <a:t>Карманов М.В.  Статистика и коррупция в современной России / М.В. Карманов // Вопросы статистики. – 2013. - №2. – С. 83-86</a:t>
            </a:r>
            <a:br>
              <a:rPr lang="ru-RU" sz="2600" i="1" dirty="0" smtClean="0">
                <a:latin typeface="+mn-lt"/>
                <a:ea typeface="Calibri" pitchFamily="34" charset="0"/>
                <a:cs typeface="Times New Roman" pitchFamily="18" charset="0"/>
              </a:rPr>
            </a:br>
            <a:endParaRPr lang="ru-RU" sz="2600" i="1" dirty="0">
              <a:latin typeface="+mn-lt"/>
              <a:ea typeface="Calibri" pitchFamily="34" charset="0"/>
              <a:cs typeface="Times New Roman" pitchFamily="18" charset="0"/>
            </a:endParaRPr>
          </a:p>
        </p:txBody>
      </p:sp>
      <p:sp>
        <p:nvSpPr>
          <p:cNvPr id="4" name="Текст 3"/>
          <p:cNvSpPr>
            <a:spLocks noGrp="1"/>
          </p:cNvSpPr>
          <p:nvPr>
            <p:ph type="body" sz="half" idx="2"/>
          </p:nvPr>
        </p:nvSpPr>
        <p:spPr>
          <a:xfrm>
            <a:off x="251520" y="2780928"/>
            <a:ext cx="4536504" cy="3528392"/>
          </a:xfrm>
        </p:spPr>
        <p:txBody>
          <a:bodyPr>
            <a:noAutofit/>
          </a:bodyPr>
          <a:lstStyle/>
          <a:p>
            <a:pPr algn="ctr"/>
            <a:r>
              <a:rPr lang="ru-RU" sz="2600" b="1" i="1" dirty="0" smtClean="0">
                <a:ea typeface="Calibri" pitchFamily="34" charset="0"/>
                <a:cs typeface="Times New Roman" pitchFamily="18" charset="0"/>
              </a:rPr>
              <a:t>Автор статьи рассказывает, что коррупция относится к явлениям общественной жизни, сопровождающим человечество практически на протяжении всей истории его существования</a:t>
            </a:r>
            <a:endParaRPr lang="ru-RU" sz="2600" b="1" i="1" dirty="0">
              <a:ea typeface="Calibri" pitchFamily="34" charset="0"/>
              <a:cs typeface="Times New Roman" pitchFamily="18" charset="0"/>
            </a:endParaRPr>
          </a:p>
        </p:txBody>
      </p:sp>
      <p:sp>
        <p:nvSpPr>
          <p:cNvPr id="5" name="Горизонтальный свиток 4"/>
          <p:cNvSpPr/>
          <p:nvPr/>
        </p:nvSpPr>
        <p:spPr>
          <a:xfrm>
            <a:off x="2483768" y="116632"/>
            <a:ext cx="6480720" cy="1033272"/>
          </a:xfrm>
          <a:prstGeom prst="horizont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b="1" i="1" dirty="0" smtClean="0">
                <a:solidFill>
                  <a:schemeClr val="tx1"/>
                </a:solidFill>
                <a:ea typeface="Calibri" pitchFamily="34" charset="0"/>
                <a:cs typeface="Times New Roman" pitchFamily="18" charset="0"/>
              </a:rPr>
              <a:t>Эта статья находится в библиотечном фонде</a:t>
            </a:r>
          </a:p>
          <a:p>
            <a:pPr algn="ctr"/>
            <a:r>
              <a:rPr lang="ru-RU" b="1" i="1" dirty="0" smtClean="0">
                <a:solidFill>
                  <a:schemeClr val="tx1"/>
                </a:solidFill>
                <a:ea typeface="Calibri" pitchFamily="34" charset="0"/>
                <a:cs typeface="Times New Roman" pitchFamily="18" charset="0"/>
              </a:rPr>
              <a:t> Белгородского ГАУ </a:t>
            </a:r>
          </a:p>
        </p:txBody>
      </p:sp>
      <p:pic>
        <p:nvPicPr>
          <p:cNvPr id="6" name="Picture 2" descr="http://www.bsaa.edu.ru/images/logo_BGAY.png"/>
          <p:cNvPicPr>
            <a:picLocks noChangeAspect="1" noChangeArrowheads="1"/>
          </p:cNvPicPr>
          <p:nvPr/>
        </p:nvPicPr>
        <p:blipFill>
          <a:blip r:embed="rId2" cstate="print"/>
          <a:srcRect/>
          <a:stretch>
            <a:fillRect/>
          </a:stretch>
        </p:blipFill>
        <p:spPr bwMode="auto">
          <a:xfrm>
            <a:off x="755576" y="116632"/>
            <a:ext cx="1044386" cy="1055801"/>
          </a:xfrm>
          <a:prstGeom prst="rect">
            <a:avLst/>
          </a:prstGeom>
          <a:noFill/>
        </p:spPr>
      </p:pic>
      <p:pic>
        <p:nvPicPr>
          <p:cNvPr id="3074" name="Picture 2" descr="C:\Documents and Settings\sorokina_an\Рабочий стол\антикоррупция\CCF01042019_00014.jpg"/>
          <p:cNvPicPr>
            <a:picLocks noGrp="1" noChangeAspect="1" noChangeArrowheads="1"/>
          </p:cNvPicPr>
          <p:nvPr>
            <p:ph idx="1"/>
          </p:nvPr>
        </p:nvPicPr>
        <p:blipFill>
          <a:blip r:embed="rId3" cstate="print"/>
          <a:srcRect l="2993" t="1590" r="3451" b="2595"/>
          <a:stretch>
            <a:fillRect/>
          </a:stretch>
        </p:blipFill>
        <p:spPr bwMode="auto">
          <a:xfrm>
            <a:off x="5004048" y="2420888"/>
            <a:ext cx="2587378" cy="3672408"/>
          </a:xfrm>
          <a:prstGeom prst="rect">
            <a:avLst/>
          </a:prstGeom>
          <a:ln>
            <a:noFill/>
          </a:ln>
          <a:effectLst>
            <a:outerShdw blurRad="292100" dist="139700" dir="2700000" algn="tl" rotWithShape="0">
              <a:srgbClr val="333333">
                <a:alpha val="65000"/>
              </a:srgbClr>
            </a:outerShdw>
          </a:effectLst>
        </p:spPr>
      </p:pic>
      <p:pic>
        <p:nvPicPr>
          <p:cNvPr id="3075" name="Picture 3" descr="C:\Documents and Settings\sorokina_an\Рабочий стол\антикоррупция\CCF01042019_00015.jpg"/>
          <p:cNvPicPr>
            <a:picLocks noChangeAspect="1" noChangeArrowheads="1"/>
          </p:cNvPicPr>
          <p:nvPr/>
        </p:nvPicPr>
        <p:blipFill>
          <a:blip r:embed="rId4" cstate="print"/>
          <a:srcRect l="7692" t="2331" r="3846" b="3303"/>
          <a:stretch>
            <a:fillRect/>
          </a:stretch>
        </p:blipFill>
        <p:spPr bwMode="auto">
          <a:xfrm>
            <a:off x="6372200" y="3068960"/>
            <a:ext cx="2448272" cy="361918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Tm="10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88640"/>
            <a:ext cx="9144000" cy="707886"/>
          </a:xfrm>
          <a:prstGeom prst="rect">
            <a:avLst/>
          </a:prstGeom>
        </p:spPr>
        <p:txBody>
          <a:bodyPr wrap="square">
            <a:spAutoFit/>
          </a:bodyPr>
          <a:lstStyle/>
          <a:p>
            <a:pPr algn="ctr"/>
            <a:r>
              <a:rPr lang="ru-RU" sz="4000" b="1" i="1" dirty="0" smtClean="0">
                <a:solidFill>
                  <a:srgbClr val="002060"/>
                </a:solidFill>
                <a:ea typeface="Calibri" pitchFamily="34" charset="0"/>
                <a:cs typeface="Times New Roman" pitchFamily="18" charset="0"/>
              </a:rPr>
              <a:t>История коррупции XIII век</a:t>
            </a:r>
          </a:p>
        </p:txBody>
      </p:sp>
      <p:sp>
        <p:nvSpPr>
          <p:cNvPr id="3" name="Прямоугольник 2"/>
          <p:cNvSpPr/>
          <p:nvPr/>
        </p:nvSpPr>
        <p:spPr>
          <a:xfrm>
            <a:off x="0" y="5157192"/>
            <a:ext cx="9144000" cy="1292662"/>
          </a:xfrm>
          <a:prstGeom prst="rect">
            <a:avLst/>
          </a:prstGeom>
        </p:spPr>
        <p:txBody>
          <a:bodyPr wrap="square">
            <a:spAutoFit/>
          </a:bodyPr>
          <a:lstStyle/>
          <a:p>
            <a:pPr algn="ctr"/>
            <a:r>
              <a:rPr lang="ru-RU" sz="2600" b="1" i="1" dirty="0" smtClean="0">
                <a:ea typeface="Calibri" pitchFamily="34" charset="0"/>
                <a:cs typeface="Times New Roman" pitchFamily="18" charset="0"/>
              </a:rPr>
              <a:t>В России, первые упоминания о коррупции, которая определялась понятием «мздоимство», </a:t>
            </a:r>
          </a:p>
          <a:p>
            <a:pPr algn="ctr"/>
            <a:r>
              <a:rPr lang="ru-RU" sz="2600" b="1" i="1" dirty="0" smtClean="0">
                <a:ea typeface="Calibri" pitchFamily="34" charset="0"/>
                <a:cs typeface="Times New Roman" pitchFamily="18" charset="0"/>
              </a:rPr>
              <a:t>исходят из русских летописей</a:t>
            </a:r>
          </a:p>
        </p:txBody>
      </p:sp>
      <p:pic>
        <p:nvPicPr>
          <p:cNvPr id="37890" name="Picture 2" descr="http://900igr.net/up/datai/87111/0019-119-.jpg"/>
          <p:cNvPicPr>
            <a:picLocks noChangeAspect="1" noChangeArrowheads="1"/>
          </p:cNvPicPr>
          <p:nvPr/>
        </p:nvPicPr>
        <p:blipFill>
          <a:blip r:embed="rId2" cstate="print"/>
          <a:srcRect/>
          <a:stretch>
            <a:fillRect/>
          </a:stretch>
        </p:blipFill>
        <p:spPr bwMode="auto">
          <a:xfrm>
            <a:off x="683568" y="1700808"/>
            <a:ext cx="3456384" cy="3096344"/>
          </a:xfrm>
          <a:prstGeom prst="rect">
            <a:avLst/>
          </a:prstGeom>
          <a:ln>
            <a:noFill/>
          </a:ln>
          <a:effectLst>
            <a:outerShdw blurRad="292100" dist="139700" dir="2700000" algn="tl" rotWithShape="0">
              <a:srgbClr val="333333">
                <a:alpha val="65000"/>
              </a:srgbClr>
            </a:outerShdw>
          </a:effectLst>
        </p:spPr>
      </p:pic>
      <p:pic>
        <p:nvPicPr>
          <p:cNvPr id="37892" name="Picture 4" descr="http://www.perunica.ru/uploads/posts/2016-11/1478185073_letopis.jpg"/>
          <p:cNvPicPr>
            <a:picLocks noChangeAspect="1" noChangeArrowheads="1"/>
          </p:cNvPicPr>
          <p:nvPr/>
        </p:nvPicPr>
        <p:blipFill>
          <a:blip r:embed="rId3" cstate="print"/>
          <a:srcRect l="2432" t="1499" r="1972"/>
          <a:stretch>
            <a:fillRect/>
          </a:stretch>
        </p:blipFill>
        <p:spPr bwMode="auto">
          <a:xfrm>
            <a:off x="4860032" y="1700808"/>
            <a:ext cx="3456384" cy="309634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Tm="10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764024"/>
            <a:ext cx="5724128" cy="6093976"/>
          </a:xfrm>
          <a:prstGeom prst="rect">
            <a:avLst/>
          </a:prstGeom>
        </p:spPr>
        <p:txBody>
          <a:bodyPr wrap="square">
            <a:spAutoFit/>
          </a:bodyPr>
          <a:lstStyle/>
          <a:p>
            <a:pPr algn="ctr"/>
            <a:r>
              <a:rPr lang="ru-RU" sz="2600" b="1" i="1" dirty="0" smtClean="0">
                <a:ea typeface="Calibri" pitchFamily="34" charset="0"/>
                <a:cs typeface="Times New Roman" pitchFamily="18" charset="0"/>
              </a:rPr>
              <a:t>Первое законодательное ограничение коррупционной деятельности было</a:t>
            </a:r>
          </a:p>
          <a:p>
            <a:pPr algn="ctr"/>
            <a:r>
              <a:rPr lang="ru-RU" sz="2600" b="1" i="1" dirty="0" smtClean="0">
                <a:ea typeface="Calibri" pitchFamily="34" charset="0"/>
                <a:cs typeface="Times New Roman" pitchFamily="18" charset="0"/>
              </a:rPr>
              <a:t> осуществлено в царствование </a:t>
            </a:r>
          </a:p>
          <a:p>
            <a:pPr algn="ctr"/>
            <a:r>
              <a:rPr lang="ru-RU" sz="2600" b="1" i="1" dirty="0" smtClean="0">
                <a:ea typeface="Calibri" pitchFamily="34" charset="0"/>
                <a:cs typeface="Times New Roman" pitchFamily="18" charset="0"/>
              </a:rPr>
              <a:t>Ивана III. Судебник 1497 г. устанавливал розыскную форму процесса, предусматривал в качестве мер наказания смертную казнь, торговую казнь (битьё кнутом).Судебник расширил круг деяний, признавшихся уголовно наказуемыми: крамола,</a:t>
            </a:r>
          </a:p>
          <a:p>
            <a:pPr algn="ctr"/>
            <a:r>
              <a:rPr lang="ru-RU" sz="2600" b="1" i="1" dirty="0" smtClean="0">
                <a:ea typeface="Calibri" pitchFamily="34" charset="0"/>
                <a:cs typeface="Times New Roman" pitchFamily="18" charset="0"/>
              </a:rPr>
              <a:t> «церковная татьба» </a:t>
            </a:r>
          </a:p>
          <a:p>
            <a:pPr algn="ctr"/>
            <a:r>
              <a:rPr lang="ru-RU" sz="2600" b="1" i="1" dirty="0" smtClean="0">
                <a:ea typeface="Calibri" pitchFamily="34" charset="0"/>
                <a:cs typeface="Times New Roman" pitchFamily="18" charset="0"/>
              </a:rPr>
              <a:t>(святотатство), ябедничество; </a:t>
            </a:r>
          </a:p>
          <a:p>
            <a:pPr algn="ctr"/>
            <a:r>
              <a:rPr lang="ru-RU" sz="2600" b="1" i="1" dirty="0" smtClean="0">
                <a:ea typeface="Calibri" pitchFamily="34" charset="0"/>
                <a:cs typeface="Times New Roman" pitchFamily="18" charset="0"/>
              </a:rPr>
              <a:t>дал понятие преступления</a:t>
            </a:r>
          </a:p>
        </p:txBody>
      </p:sp>
      <p:sp>
        <p:nvSpPr>
          <p:cNvPr id="3" name="Прямоугольник 2"/>
          <p:cNvSpPr/>
          <p:nvPr/>
        </p:nvSpPr>
        <p:spPr>
          <a:xfrm>
            <a:off x="0" y="44624"/>
            <a:ext cx="9144000" cy="707886"/>
          </a:xfrm>
          <a:prstGeom prst="rect">
            <a:avLst/>
          </a:prstGeom>
        </p:spPr>
        <p:txBody>
          <a:bodyPr wrap="square">
            <a:spAutoFit/>
          </a:bodyPr>
          <a:lstStyle/>
          <a:p>
            <a:pPr algn="ctr"/>
            <a:r>
              <a:rPr lang="ru-RU" sz="4000" b="1" i="1" dirty="0" smtClean="0">
                <a:solidFill>
                  <a:srgbClr val="002060"/>
                </a:solidFill>
                <a:ea typeface="Calibri" pitchFamily="34" charset="0"/>
                <a:cs typeface="Times New Roman" pitchFamily="18" charset="0"/>
              </a:rPr>
              <a:t>История коррупции XV век </a:t>
            </a:r>
          </a:p>
        </p:txBody>
      </p:sp>
      <p:pic>
        <p:nvPicPr>
          <p:cNvPr id="1026" name="Picture 2" descr="http://region.center/source/Kaluga/%D1%8D%D0%BA%D0%BE%D0%BD%D0%BE%D0%BC%D0%B8%D0%BA%D0%B0/%D0%BA%D0%BD%D1%8F%D0%B7%D1%8C.jpg"/>
          <p:cNvPicPr>
            <a:picLocks noChangeAspect="1" noChangeArrowheads="1"/>
          </p:cNvPicPr>
          <p:nvPr/>
        </p:nvPicPr>
        <p:blipFill>
          <a:blip r:embed="rId2" cstate="print"/>
          <a:srcRect/>
          <a:stretch>
            <a:fillRect/>
          </a:stretch>
        </p:blipFill>
        <p:spPr bwMode="auto">
          <a:xfrm>
            <a:off x="5724128" y="1772816"/>
            <a:ext cx="3168352" cy="3106664"/>
          </a:xfrm>
          <a:prstGeom prst="rect">
            <a:avLst/>
          </a:prstGeom>
          <a:ln>
            <a:noFill/>
          </a:ln>
          <a:effectLst>
            <a:outerShdw blurRad="292100" dist="139700" dir="2700000" algn="tl" rotWithShape="0">
              <a:srgbClr val="333333">
                <a:alpha val="65000"/>
              </a:srgbClr>
            </a:outerShdw>
          </a:effectLst>
        </p:spPr>
      </p:pic>
      <p:sp>
        <p:nvSpPr>
          <p:cNvPr id="6" name="Прямоугольник 5"/>
          <p:cNvSpPr/>
          <p:nvPr/>
        </p:nvSpPr>
        <p:spPr>
          <a:xfrm>
            <a:off x="6660232" y="5229200"/>
            <a:ext cx="1263487" cy="492443"/>
          </a:xfrm>
          <a:prstGeom prst="rect">
            <a:avLst/>
          </a:prstGeom>
        </p:spPr>
        <p:txBody>
          <a:bodyPr wrap="none">
            <a:spAutoFit/>
          </a:bodyPr>
          <a:lstStyle/>
          <a:p>
            <a:pPr algn="ctr"/>
            <a:r>
              <a:rPr lang="ru-RU" sz="2600" b="1" i="1" dirty="0" smtClean="0">
                <a:ea typeface="Calibri" pitchFamily="34" charset="0"/>
                <a:cs typeface="Times New Roman" pitchFamily="18" charset="0"/>
              </a:rPr>
              <a:t>Иван </a:t>
            </a:r>
            <a:r>
              <a:rPr lang="en-US" sz="2600" b="1" i="1" dirty="0" smtClean="0">
                <a:ea typeface="Calibri" pitchFamily="34" charset="0"/>
                <a:cs typeface="Times New Roman" pitchFamily="18" charset="0"/>
              </a:rPr>
              <a:t>III</a:t>
            </a:r>
            <a:endParaRPr lang="ru-RU" sz="2600" b="1" i="1" dirty="0" smtClean="0">
              <a:ea typeface="Calibri" pitchFamily="34" charset="0"/>
              <a:cs typeface="Times New Roman" pitchFamily="18" charset="0"/>
            </a:endParaRPr>
          </a:p>
        </p:txBody>
      </p:sp>
    </p:spTree>
  </p:cSld>
  <p:clrMapOvr>
    <a:masterClrMapping/>
  </p:clrMapOvr>
  <p:transition advTm="10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5733256"/>
            <a:ext cx="9144000" cy="892552"/>
          </a:xfrm>
          <a:prstGeom prst="rect">
            <a:avLst/>
          </a:prstGeom>
        </p:spPr>
        <p:txBody>
          <a:bodyPr wrap="square">
            <a:spAutoFit/>
          </a:bodyPr>
          <a:lstStyle/>
          <a:p>
            <a:pPr algn="ctr"/>
            <a:r>
              <a:rPr lang="ru-RU" sz="2600" b="1" i="1" dirty="0" smtClean="0">
                <a:ea typeface="Calibri" pitchFamily="34" charset="0"/>
                <a:cs typeface="Times New Roman" pitchFamily="18" charset="0"/>
              </a:rPr>
              <a:t>Во время правления Ивана IV, впервые ввелась смертная казнь в наказание за чрезмерность во взятках</a:t>
            </a:r>
          </a:p>
        </p:txBody>
      </p:sp>
      <p:sp>
        <p:nvSpPr>
          <p:cNvPr id="3" name="Прямоугольник 2"/>
          <p:cNvSpPr/>
          <p:nvPr/>
        </p:nvSpPr>
        <p:spPr>
          <a:xfrm>
            <a:off x="0" y="44624"/>
            <a:ext cx="9144000" cy="707886"/>
          </a:xfrm>
          <a:prstGeom prst="rect">
            <a:avLst/>
          </a:prstGeom>
        </p:spPr>
        <p:txBody>
          <a:bodyPr wrap="square">
            <a:spAutoFit/>
          </a:bodyPr>
          <a:lstStyle/>
          <a:p>
            <a:pPr algn="ctr"/>
            <a:r>
              <a:rPr lang="ru-RU" sz="4000" b="1" i="1" dirty="0" smtClean="0">
                <a:solidFill>
                  <a:srgbClr val="002060"/>
                </a:solidFill>
                <a:ea typeface="Calibri" pitchFamily="34" charset="0"/>
                <a:cs typeface="Times New Roman" pitchFamily="18" charset="0"/>
              </a:rPr>
              <a:t>История коррупции XVI век</a:t>
            </a:r>
          </a:p>
        </p:txBody>
      </p:sp>
      <p:pic>
        <p:nvPicPr>
          <p:cNvPr id="51204" name="Picture 4" descr="http://vignette1.wikia.nocookie.net/ericflint/images/5/54/IvanIV.jpg/revision/latest?cb=20100821043937"/>
          <p:cNvPicPr>
            <a:picLocks noChangeAspect="1" noChangeArrowheads="1"/>
          </p:cNvPicPr>
          <p:nvPr/>
        </p:nvPicPr>
        <p:blipFill>
          <a:blip r:embed="rId2" cstate="print"/>
          <a:srcRect/>
          <a:stretch>
            <a:fillRect/>
          </a:stretch>
        </p:blipFill>
        <p:spPr bwMode="auto">
          <a:xfrm>
            <a:off x="2699792" y="980728"/>
            <a:ext cx="3816424" cy="4255972"/>
          </a:xfrm>
          <a:prstGeom prst="rect">
            <a:avLst/>
          </a:prstGeom>
          <a:ln>
            <a:noFill/>
          </a:ln>
          <a:effectLst>
            <a:outerShdw blurRad="292100" dist="139700" dir="2700000" algn="tl" rotWithShape="0">
              <a:srgbClr val="333333">
                <a:alpha val="65000"/>
              </a:srgbClr>
            </a:outerShdw>
          </a:effectLst>
        </p:spPr>
      </p:pic>
      <p:sp>
        <p:nvSpPr>
          <p:cNvPr id="6" name="Прямоугольник 5"/>
          <p:cNvSpPr/>
          <p:nvPr/>
        </p:nvSpPr>
        <p:spPr>
          <a:xfrm>
            <a:off x="3995936" y="5229200"/>
            <a:ext cx="1324402" cy="492443"/>
          </a:xfrm>
          <a:prstGeom prst="rect">
            <a:avLst/>
          </a:prstGeom>
        </p:spPr>
        <p:txBody>
          <a:bodyPr wrap="none">
            <a:spAutoFit/>
          </a:bodyPr>
          <a:lstStyle/>
          <a:p>
            <a:pPr algn="ctr"/>
            <a:r>
              <a:rPr lang="ru-RU" sz="2600" b="1" i="1" dirty="0" smtClean="0">
                <a:ea typeface="Calibri" pitchFamily="34" charset="0"/>
                <a:cs typeface="Times New Roman" pitchFamily="18" charset="0"/>
              </a:rPr>
              <a:t>Иван </a:t>
            </a:r>
            <a:r>
              <a:rPr lang="en-US" sz="2600" b="1" i="1" dirty="0" smtClean="0">
                <a:ea typeface="Calibri" pitchFamily="34" charset="0"/>
                <a:cs typeface="Times New Roman" pitchFamily="18" charset="0"/>
              </a:rPr>
              <a:t>IV</a:t>
            </a:r>
            <a:endParaRPr lang="ru-RU" sz="2600" b="1" i="1" dirty="0" smtClean="0">
              <a:ea typeface="Calibri" pitchFamily="34" charset="0"/>
              <a:cs typeface="Times New Roman" pitchFamily="18" charset="0"/>
            </a:endParaRPr>
          </a:p>
        </p:txBody>
      </p:sp>
    </p:spTree>
  </p:cSld>
  <p:clrMapOvr>
    <a:masterClrMapping/>
  </p:clrMapOvr>
  <p:transition advTm="10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1700808"/>
            <a:ext cx="4283968" cy="3693319"/>
          </a:xfrm>
          <a:prstGeom prst="rect">
            <a:avLst/>
          </a:prstGeom>
        </p:spPr>
        <p:txBody>
          <a:bodyPr wrap="square">
            <a:spAutoFit/>
          </a:bodyPr>
          <a:lstStyle/>
          <a:p>
            <a:pPr algn="ctr"/>
            <a:r>
              <a:rPr lang="ru-RU" sz="2600" b="1" i="1" dirty="0" smtClean="0">
                <a:ea typeface="Calibri" pitchFamily="34" charset="0"/>
                <a:cs typeface="Times New Roman" pitchFamily="18" charset="0"/>
              </a:rPr>
              <a:t>Во время правления Романова </a:t>
            </a:r>
          </a:p>
          <a:p>
            <a:pPr algn="ctr"/>
            <a:r>
              <a:rPr lang="ru-RU" sz="2600" b="1" i="1" dirty="0" smtClean="0">
                <a:ea typeface="Calibri" pitchFamily="34" charset="0"/>
                <a:cs typeface="Times New Roman" pitchFamily="18" charset="0"/>
              </a:rPr>
              <a:t>Алексея Михайловича, </a:t>
            </a:r>
          </a:p>
          <a:p>
            <a:pPr algn="ctr"/>
            <a:r>
              <a:rPr lang="ru-RU" sz="2600" b="1" i="1" dirty="0" smtClean="0">
                <a:ea typeface="Calibri" pitchFamily="34" charset="0"/>
                <a:cs typeface="Times New Roman" pitchFamily="18" charset="0"/>
              </a:rPr>
              <a:t>в Соборном Уложении </a:t>
            </a:r>
          </a:p>
          <a:p>
            <a:pPr algn="ctr"/>
            <a:r>
              <a:rPr lang="ru-RU" sz="2600" b="1" i="1" dirty="0" smtClean="0">
                <a:ea typeface="Calibri" pitchFamily="34" charset="0"/>
                <a:cs typeface="Times New Roman" pitchFamily="18" charset="0"/>
              </a:rPr>
              <a:t>1649 года, появилась статья «Наказание за преступление, попадающее под </a:t>
            </a:r>
          </a:p>
          <a:p>
            <a:pPr algn="ctr"/>
            <a:r>
              <a:rPr lang="ru-RU" sz="2600" b="1" i="1" dirty="0" smtClean="0">
                <a:ea typeface="Calibri" pitchFamily="34" charset="0"/>
                <a:cs typeface="Times New Roman" pitchFamily="18" charset="0"/>
              </a:rPr>
              <a:t>понятие коррупция»</a:t>
            </a:r>
          </a:p>
        </p:txBody>
      </p:sp>
      <p:sp>
        <p:nvSpPr>
          <p:cNvPr id="3" name="Прямоугольник 2"/>
          <p:cNvSpPr/>
          <p:nvPr/>
        </p:nvSpPr>
        <p:spPr>
          <a:xfrm>
            <a:off x="0" y="44624"/>
            <a:ext cx="9144000" cy="707886"/>
          </a:xfrm>
          <a:prstGeom prst="rect">
            <a:avLst/>
          </a:prstGeom>
        </p:spPr>
        <p:txBody>
          <a:bodyPr wrap="square">
            <a:spAutoFit/>
          </a:bodyPr>
          <a:lstStyle/>
          <a:p>
            <a:pPr algn="ctr"/>
            <a:r>
              <a:rPr lang="ru-RU" sz="4000" b="1" i="1" dirty="0" smtClean="0">
                <a:solidFill>
                  <a:srgbClr val="002060"/>
                </a:solidFill>
                <a:ea typeface="Calibri" pitchFamily="34" charset="0"/>
                <a:cs typeface="Times New Roman" pitchFamily="18" charset="0"/>
              </a:rPr>
              <a:t>История коррупции XVII век </a:t>
            </a:r>
          </a:p>
        </p:txBody>
      </p:sp>
      <p:pic>
        <p:nvPicPr>
          <p:cNvPr id="52226" name="Picture 2" descr="http://old.mglin-krai.ru/Kazaki/AlekseiRomanov.jpg"/>
          <p:cNvPicPr>
            <a:picLocks noChangeAspect="1" noChangeArrowheads="1"/>
          </p:cNvPicPr>
          <p:nvPr/>
        </p:nvPicPr>
        <p:blipFill>
          <a:blip r:embed="rId2" cstate="print"/>
          <a:srcRect/>
          <a:stretch>
            <a:fillRect/>
          </a:stretch>
        </p:blipFill>
        <p:spPr bwMode="auto">
          <a:xfrm>
            <a:off x="5148064" y="1124744"/>
            <a:ext cx="3744416" cy="4941168"/>
          </a:xfrm>
          <a:prstGeom prst="rect">
            <a:avLst/>
          </a:prstGeom>
          <a:ln>
            <a:noFill/>
          </a:ln>
          <a:effectLst>
            <a:outerShdw blurRad="292100" dist="139700" dir="2700000" algn="tl" rotWithShape="0">
              <a:srgbClr val="333333">
                <a:alpha val="65000"/>
              </a:srgbClr>
            </a:outerShdw>
          </a:effectLst>
        </p:spPr>
      </p:pic>
      <p:sp>
        <p:nvSpPr>
          <p:cNvPr id="5" name="Прямоугольник 4"/>
          <p:cNvSpPr/>
          <p:nvPr/>
        </p:nvSpPr>
        <p:spPr>
          <a:xfrm>
            <a:off x="4519080" y="6237312"/>
            <a:ext cx="4624920" cy="492443"/>
          </a:xfrm>
          <a:prstGeom prst="rect">
            <a:avLst/>
          </a:prstGeom>
        </p:spPr>
        <p:txBody>
          <a:bodyPr wrap="none">
            <a:spAutoFit/>
          </a:bodyPr>
          <a:lstStyle/>
          <a:p>
            <a:pPr algn="ctr"/>
            <a:r>
              <a:rPr lang="ru-RU" sz="2600" b="1" i="1" dirty="0" smtClean="0">
                <a:ea typeface="Calibri" pitchFamily="34" charset="0"/>
                <a:cs typeface="Times New Roman" pitchFamily="18" charset="0"/>
              </a:rPr>
              <a:t>Романов Алексей Михайлович</a:t>
            </a:r>
          </a:p>
        </p:txBody>
      </p:sp>
    </p:spTree>
  </p:cSld>
  <p:clrMapOvr>
    <a:masterClrMapping/>
  </p:clrMapOvr>
  <p:transition advTm="10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844824"/>
            <a:ext cx="4572000" cy="3293209"/>
          </a:xfrm>
          <a:prstGeom prst="rect">
            <a:avLst/>
          </a:prstGeom>
        </p:spPr>
        <p:txBody>
          <a:bodyPr>
            <a:spAutoFit/>
          </a:bodyPr>
          <a:lstStyle/>
          <a:p>
            <a:pPr algn="ctr"/>
            <a:r>
              <a:rPr lang="ru-RU" sz="2600" b="1" i="1" dirty="0" smtClean="0">
                <a:ea typeface="Calibri" pitchFamily="34" charset="0"/>
                <a:cs typeface="Times New Roman" pitchFamily="18" charset="0"/>
              </a:rPr>
              <a:t>При Петре I в России был широкий размах и коррупции, и одновременно жестокой борьбы с ней. </a:t>
            </a:r>
          </a:p>
          <a:p>
            <a:pPr algn="ctr"/>
            <a:r>
              <a:rPr lang="ru-RU" sz="2600" b="1" i="1" dirty="0" smtClean="0">
                <a:ea typeface="Calibri" pitchFamily="34" charset="0"/>
                <a:cs typeface="Times New Roman" pitchFamily="18" charset="0"/>
              </a:rPr>
              <a:t>Так, Петр I совместно с коллегиями ввёл деятельность Тайной канцелярии (Тайной полиции)</a:t>
            </a:r>
          </a:p>
        </p:txBody>
      </p:sp>
      <p:sp>
        <p:nvSpPr>
          <p:cNvPr id="3" name="Прямоугольник 2"/>
          <p:cNvSpPr/>
          <p:nvPr/>
        </p:nvSpPr>
        <p:spPr>
          <a:xfrm>
            <a:off x="0" y="44624"/>
            <a:ext cx="9144000" cy="707886"/>
          </a:xfrm>
          <a:prstGeom prst="rect">
            <a:avLst/>
          </a:prstGeom>
        </p:spPr>
        <p:txBody>
          <a:bodyPr wrap="square">
            <a:spAutoFit/>
          </a:bodyPr>
          <a:lstStyle/>
          <a:p>
            <a:pPr algn="ctr"/>
            <a:r>
              <a:rPr lang="ru-RU" sz="4000" b="1" i="1" dirty="0" smtClean="0">
                <a:solidFill>
                  <a:srgbClr val="002060"/>
                </a:solidFill>
                <a:ea typeface="Calibri" pitchFamily="34" charset="0"/>
                <a:cs typeface="Times New Roman" pitchFamily="18" charset="0"/>
              </a:rPr>
              <a:t>История коррупции XVIII век </a:t>
            </a:r>
          </a:p>
        </p:txBody>
      </p:sp>
      <p:pic>
        <p:nvPicPr>
          <p:cNvPr id="53250" name="Picture 2" descr="http://klassniytur.ru/wp-content/uploads/2016/07/petr2.jpg"/>
          <p:cNvPicPr>
            <a:picLocks noChangeAspect="1" noChangeArrowheads="1"/>
          </p:cNvPicPr>
          <p:nvPr/>
        </p:nvPicPr>
        <p:blipFill>
          <a:blip r:embed="rId2" cstate="print"/>
          <a:srcRect/>
          <a:stretch>
            <a:fillRect/>
          </a:stretch>
        </p:blipFill>
        <p:spPr bwMode="auto">
          <a:xfrm>
            <a:off x="5004048" y="1196752"/>
            <a:ext cx="3744416" cy="4701184"/>
          </a:xfrm>
          <a:prstGeom prst="rect">
            <a:avLst/>
          </a:prstGeom>
          <a:ln>
            <a:noFill/>
          </a:ln>
          <a:effectLst>
            <a:outerShdw blurRad="292100" dist="139700" dir="2700000" algn="tl" rotWithShape="0">
              <a:srgbClr val="333333">
                <a:alpha val="65000"/>
              </a:srgbClr>
            </a:outerShdw>
          </a:effectLst>
        </p:spPr>
      </p:pic>
      <p:sp>
        <p:nvSpPr>
          <p:cNvPr id="5" name="Прямоугольник 4"/>
          <p:cNvSpPr/>
          <p:nvPr/>
        </p:nvSpPr>
        <p:spPr>
          <a:xfrm>
            <a:off x="6372200" y="6093296"/>
            <a:ext cx="1197764" cy="492443"/>
          </a:xfrm>
          <a:prstGeom prst="rect">
            <a:avLst/>
          </a:prstGeom>
        </p:spPr>
        <p:txBody>
          <a:bodyPr wrap="none">
            <a:spAutoFit/>
          </a:bodyPr>
          <a:lstStyle/>
          <a:p>
            <a:r>
              <a:rPr lang="ru-RU" sz="2600" b="1" i="1" dirty="0" smtClean="0">
                <a:ea typeface="Calibri" pitchFamily="34" charset="0"/>
                <a:cs typeface="Times New Roman" pitchFamily="18" charset="0"/>
              </a:rPr>
              <a:t>Пётр </a:t>
            </a:r>
            <a:r>
              <a:rPr lang="en-US" sz="2600" b="1" i="1" dirty="0" smtClean="0">
                <a:ea typeface="Calibri" pitchFamily="34" charset="0"/>
                <a:cs typeface="Times New Roman" pitchFamily="18" charset="0"/>
              </a:rPr>
              <a:t>I</a:t>
            </a:r>
            <a:endParaRPr lang="ru-RU" sz="2600" b="1" i="1" dirty="0">
              <a:ea typeface="Calibri" pitchFamily="34" charset="0"/>
              <a:cs typeface="Times New Roman" pitchFamily="18" charset="0"/>
            </a:endParaRPr>
          </a:p>
        </p:txBody>
      </p:sp>
    </p:spTree>
  </p:cSld>
  <p:clrMapOvr>
    <a:masterClrMapping/>
  </p:clrMapOvr>
  <p:transition advTm="10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2132856"/>
            <a:ext cx="4572000" cy="3293209"/>
          </a:xfrm>
          <a:prstGeom prst="rect">
            <a:avLst/>
          </a:prstGeom>
        </p:spPr>
        <p:txBody>
          <a:bodyPr>
            <a:spAutoFit/>
          </a:bodyPr>
          <a:lstStyle/>
          <a:p>
            <a:pPr algn="ctr"/>
            <a:r>
              <a:rPr lang="ru-RU" sz="2600" b="1" i="1" dirty="0" smtClean="0">
                <a:ea typeface="Calibri" pitchFamily="34" charset="0"/>
                <a:cs typeface="Times New Roman" pitchFamily="18" charset="0"/>
              </a:rPr>
              <a:t>Пущин И.И. служил в Московском надворном суде, боролся с взяточничеством. По словам современников был «первым честным человеком, который сидел когда-либо в русской казенной палате»</a:t>
            </a:r>
          </a:p>
        </p:txBody>
      </p:sp>
      <p:sp>
        <p:nvSpPr>
          <p:cNvPr id="3" name="Прямоугольник 2"/>
          <p:cNvSpPr/>
          <p:nvPr/>
        </p:nvSpPr>
        <p:spPr>
          <a:xfrm>
            <a:off x="0" y="260648"/>
            <a:ext cx="9144000" cy="707886"/>
          </a:xfrm>
          <a:prstGeom prst="rect">
            <a:avLst/>
          </a:prstGeom>
        </p:spPr>
        <p:txBody>
          <a:bodyPr wrap="square">
            <a:spAutoFit/>
          </a:bodyPr>
          <a:lstStyle/>
          <a:p>
            <a:pPr algn="ctr"/>
            <a:r>
              <a:rPr lang="ru-RU" sz="4000" b="1" i="1" dirty="0" smtClean="0">
                <a:solidFill>
                  <a:srgbClr val="002060"/>
                </a:solidFill>
                <a:ea typeface="Calibri" pitchFamily="34" charset="0"/>
                <a:cs typeface="Times New Roman" pitchFamily="18" charset="0"/>
              </a:rPr>
              <a:t>История коррупции  </a:t>
            </a:r>
            <a:r>
              <a:rPr lang="en-US" sz="4000" b="1" i="1" dirty="0" smtClean="0">
                <a:solidFill>
                  <a:srgbClr val="002060"/>
                </a:solidFill>
                <a:ea typeface="Calibri" pitchFamily="34" charset="0"/>
                <a:cs typeface="Times New Roman" pitchFamily="18" charset="0"/>
              </a:rPr>
              <a:t>XIX </a:t>
            </a:r>
            <a:r>
              <a:rPr lang="ru-RU" sz="4000" b="1" i="1" dirty="0" smtClean="0">
                <a:solidFill>
                  <a:srgbClr val="002060"/>
                </a:solidFill>
                <a:ea typeface="Calibri" pitchFamily="34" charset="0"/>
                <a:cs typeface="Times New Roman" pitchFamily="18" charset="0"/>
              </a:rPr>
              <a:t>век</a:t>
            </a:r>
          </a:p>
        </p:txBody>
      </p:sp>
      <p:pic>
        <p:nvPicPr>
          <p:cNvPr id="4" name="Picture 2" descr="http://900igr.net/datai/istorija/Dekabristy-i-ikh-zhjony/0036-036-Ivan-Puschi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4048" y="1484784"/>
            <a:ext cx="3716499" cy="43924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6012160" y="6021288"/>
            <a:ext cx="1947969" cy="492443"/>
          </a:xfrm>
          <a:prstGeom prst="rect">
            <a:avLst/>
          </a:prstGeom>
        </p:spPr>
        <p:txBody>
          <a:bodyPr wrap="none">
            <a:spAutoFit/>
          </a:bodyPr>
          <a:lstStyle/>
          <a:p>
            <a:r>
              <a:rPr lang="ru-RU" sz="2600" b="1" i="1" dirty="0" smtClean="0">
                <a:ea typeface="Calibri" pitchFamily="34" charset="0"/>
                <a:cs typeface="Times New Roman" pitchFamily="18" charset="0"/>
              </a:rPr>
              <a:t>Пущин И.И. </a:t>
            </a:r>
          </a:p>
        </p:txBody>
      </p:sp>
    </p:spTree>
  </p:cSld>
  <p:clrMapOvr>
    <a:masterClrMapping/>
  </p:clrMapOvr>
  <p:transition advTm="10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916832"/>
            <a:ext cx="4572000" cy="3293209"/>
          </a:xfrm>
          <a:prstGeom prst="rect">
            <a:avLst/>
          </a:prstGeom>
        </p:spPr>
        <p:txBody>
          <a:bodyPr>
            <a:spAutoFit/>
          </a:bodyPr>
          <a:lstStyle/>
          <a:p>
            <a:pPr algn="ctr"/>
            <a:r>
              <a:rPr lang="ru-RU" sz="2600" b="1" i="1" dirty="0" smtClean="0">
                <a:ea typeface="Calibri" pitchFamily="34" charset="0"/>
                <a:cs typeface="Times New Roman" pitchFamily="18" charset="0"/>
              </a:rPr>
              <a:t>Во время правления </a:t>
            </a:r>
          </a:p>
          <a:p>
            <a:pPr algn="ctr"/>
            <a:r>
              <a:rPr lang="ru-RU" sz="2600" b="1" i="1" dirty="0" smtClean="0">
                <a:ea typeface="Calibri" pitchFamily="34" charset="0"/>
                <a:cs typeface="Times New Roman" pitchFamily="18" charset="0"/>
              </a:rPr>
              <a:t>Николая I, коррупция стала механизмом государственного управления, но было создано III отделение для безопасности императора и борьбы с преступностью</a:t>
            </a:r>
          </a:p>
        </p:txBody>
      </p:sp>
      <p:sp>
        <p:nvSpPr>
          <p:cNvPr id="3" name="Прямоугольник 2"/>
          <p:cNvSpPr/>
          <p:nvPr/>
        </p:nvSpPr>
        <p:spPr>
          <a:xfrm>
            <a:off x="0" y="116632"/>
            <a:ext cx="9144000" cy="707886"/>
          </a:xfrm>
          <a:prstGeom prst="rect">
            <a:avLst/>
          </a:prstGeom>
        </p:spPr>
        <p:txBody>
          <a:bodyPr wrap="square">
            <a:spAutoFit/>
          </a:bodyPr>
          <a:lstStyle/>
          <a:p>
            <a:pPr algn="ctr"/>
            <a:r>
              <a:rPr lang="ru-RU" sz="4000" b="1" i="1" dirty="0" smtClean="0">
                <a:solidFill>
                  <a:srgbClr val="002060"/>
                </a:solidFill>
                <a:ea typeface="Calibri" pitchFamily="34" charset="0"/>
                <a:cs typeface="Times New Roman" pitchFamily="18" charset="0"/>
              </a:rPr>
              <a:t>История коррупции 1826 год</a:t>
            </a:r>
            <a:endParaRPr lang="ru-RU" sz="4000" b="1" i="1" dirty="0">
              <a:solidFill>
                <a:srgbClr val="002060"/>
              </a:solidFill>
              <a:ea typeface="Calibri" pitchFamily="34" charset="0"/>
              <a:cs typeface="Times New Roman" pitchFamily="18" charset="0"/>
            </a:endParaRPr>
          </a:p>
        </p:txBody>
      </p:sp>
      <p:sp>
        <p:nvSpPr>
          <p:cNvPr id="54274" name="AutoShape 2" descr="http://%D0%BF%D0%BE%D1%80%D1%82%D0%B0%D0%BB1.%D1%80%D1%84/wp-content/uploads/2013/09/%D0%92%D0%B5%D1%80%D0%BD%D0%B5-%D0%9E%D1%80%D0%B0%D1%81-%D0%9F%D0%BE%D1%80%D1%82%D1%80%D0%B5%D1%82-%D0%B8%D0%BC%D0%BF%D0%B5%D1%80%D0%B0%D1%82%D0%BE%D1%80%D0%B0-%D0%9D%D0%B8%D0%BA%D0%BE%D0%BB%D0%B0%D1%8F-I.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54276" name="AutoShape 4" descr="http://%D0%BF%D0%BE%D1%80%D1%82%D0%B0%D0%BB1.%D1%80%D1%84/wp-content/uploads/2013/09/%D0%92%D0%B5%D1%80%D0%BD%D0%B5-%D0%9E%D1%80%D0%B0%D1%81-%D0%9F%D0%BE%D1%80%D1%82%D1%80%D0%B5%D1%82-%D0%B8%D0%BC%D0%BF%D0%B5%D1%80%D0%B0%D1%82%D0%BE%D1%80%D0%B0-%D0%9D%D0%B8%D0%BA%D0%BE%D0%BB%D0%B0%D1%8F-I.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54278" name="AutoShape 6" descr="http://%D0%BF%D0%BE%D1%80%D1%82%D0%B0%D0%BB1.%D1%80%D1%84/wp-content/uploads/2013/09/%D0%92%D0%B5%D1%80%D0%BD%D0%B5-%D0%9E%D1%80%D0%B0%D1%81-%D0%9F%D0%BE%D1%80%D1%82%D1%80%D0%B5%D1%82-%D0%B8%D0%BC%D0%BF%D0%B5%D1%80%D0%B0%D1%82%D0%BE%D1%80%D0%B0-%D0%9D%D0%B8%D0%BA%D0%BE%D0%BB%D0%B0%D1%8F-I.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pic>
        <p:nvPicPr>
          <p:cNvPr id="54280" name="Picture 8" descr="http://cs4.pikabu.ru/post_img/big/2016/06/29/6/1467192582175926376.jpg"/>
          <p:cNvPicPr>
            <a:picLocks noChangeAspect="1" noChangeArrowheads="1"/>
          </p:cNvPicPr>
          <p:nvPr/>
        </p:nvPicPr>
        <p:blipFill>
          <a:blip r:embed="rId2" cstate="print"/>
          <a:srcRect l="3352" t="2012" r="2786" b="2742"/>
          <a:stretch>
            <a:fillRect/>
          </a:stretch>
        </p:blipFill>
        <p:spPr bwMode="auto">
          <a:xfrm>
            <a:off x="5076056" y="1124744"/>
            <a:ext cx="3744416" cy="4824536"/>
          </a:xfrm>
          <a:prstGeom prst="rect">
            <a:avLst/>
          </a:prstGeom>
          <a:ln>
            <a:noFill/>
          </a:ln>
          <a:effectLst>
            <a:outerShdw blurRad="292100" dist="139700" dir="2700000" algn="tl" rotWithShape="0">
              <a:srgbClr val="333333">
                <a:alpha val="65000"/>
              </a:srgbClr>
            </a:outerShdw>
          </a:effectLst>
        </p:spPr>
      </p:pic>
      <p:sp>
        <p:nvSpPr>
          <p:cNvPr id="8" name="Прямоугольник 7"/>
          <p:cNvSpPr/>
          <p:nvPr/>
        </p:nvSpPr>
        <p:spPr>
          <a:xfrm>
            <a:off x="6300192" y="5949280"/>
            <a:ext cx="1626920" cy="492443"/>
          </a:xfrm>
          <a:prstGeom prst="rect">
            <a:avLst/>
          </a:prstGeom>
        </p:spPr>
        <p:txBody>
          <a:bodyPr wrap="none">
            <a:spAutoFit/>
          </a:bodyPr>
          <a:lstStyle/>
          <a:p>
            <a:r>
              <a:rPr lang="ru-RU" sz="2600" b="1" i="1" dirty="0" smtClean="0">
                <a:ea typeface="Calibri" pitchFamily="34" charset="0"/>
                <a:cs typeface="Times New Roman" pitchFamily="18" charset="0"/>
              </a:rPr>
              <a:t>Николай </a:t>
            </a:r>
            <a:r>
              <a:rPr lang="en-US" sz="2600" b="1" i="1" dirty="0" smtClean="0">
                <a:ea typeface="Calibri" pitchFamily="34" charset="0"/>
                <a:cs typeface="Times New Roman" pitchFamily="18" charset="0"/>
              </a:rPr>
              <a:t>I</a:t>
            </a:r>
            <a:endParaRPr lang="ru-RU" sz="2600" b="1" i="1" dirty="0">
              <a:ea typeface="Calibri" pitchFamily="34" charset="0"/>
              <a:cs typeface="Times New Roman" pitchFamily="18" charset="0"/>
            </a:endParaRPr>
          </a:p>
        </p:txBody>
      </p:sp>
    </p:spTree>
  </p:cSld>
  <p:clrMapOvr>
    <a:masterClrMapping/>
  </p:clrMapOvr>
  <p:transition advTm="10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2204864"/>
            <a:ext cx="3456384" cy="2893100"/>
          </a:xfrm>
          <a:prstGeom prst="rect">
            <a:avLst/>
          </a:prstGeom>
        </p:spPr>
        <p:txBody>
          <a:bodyPr wrap="square">
            <a:spAutoFit/>
          </a:bodyPr>
          <a:lstStyle/>
          <a:p>
            <a:pPr algn="ctr"/>
            <a:r>
              <a:rPr lang="ru-RU" sz="2600" b="1" i="1" dirty="0" smtClean="0">
                <a:ea typeface="Calibri" pitchFamily="34" charset="0"/>
                <a:cs typeface="Times New Roman" pitchFamily="18" charset="0"/>
              </a:rPr>
              <a:t>По декрету о взяточничестве полагалось тюремное заключение на 5 лет с конфискацией имущества</a:t>
            </a:r>
          </a:p>
        </p:txBody>
      </p:sp>
      <p:sp>
        <p:nvSpPr>
          <p:cNvPr id="3" name="Прямоугольник 2"/>
          <p:cNvSpPr/>
          <p:nvPr/>
        </p:nvSpPr>
        <p:spPr>
          <a:xfrm>
            <a:off x="0" y="260648"/>
            <a:ext cx="9144000" cy="707886"/>
          </a:xfrm>
          <a:prstGeom prst="rect">
            <a:avLst/>
          </a:prstGeom>
        </p:spPr>
        <p:txBody>
          <a:bodyPr wrap="square">
            <a:spAutoFit/>
          </a:bodyPr>
          <a:lstStyle/>
          <a:p>
            <a:pPr algn="ctr"/>
            <a:r>
              <a:rPr lang="ru-RU" sz="4000" b="1" i="1" dirty="0" smtClean="0">
                <a:solidFill>
                  <a:srgbClr val="002060"/>
                </a:solidFill>
                <a:ea typeface="Calibri" pitchFamily="34" charset="0"/>
                <a:cs typeface="Times New Roman" pitchFamily="18" charset="0"/>
              </a:rPr>
              <a:t>История коррупции 1918 год</a:t>
            </a:r>
            <a:endParaRPr lang="ru-RU" sz="4000" b="1" i="1" dirty="0">
              <a:solidFill>
                <a:srgbClr val="002060"/>
              </a:solidFill>
              <a:ea typeface="Calibri" pitchFamily="34" charset="0"/>
              <a:cs typeface="Times New Roman" pitchFamily="18" charset="0"/>
            </a:endParaRPr>
          </a:p>
        </p:txBody>
      </p:sp>
      <p:pic>
        <p:nvPicPr>
          <p:cNvPr id="55298" name="Picture 2" descr="https://fs00.infourok.ru/images/doc/262/267019/img5.jpg"/>
          <p:cNvPicPr>
            <a:picLocks noChangeAspect="1" noChangeArrowheads="1"/>
          </p:cNvPicPr>
          <p:nvPr/>
        </p:nvPicPr>
        <p:blipFill>
          <a:blip r:embed="rId2" cstate="print"/>
          <a:srcRect l="14175" t="23100" r="54326" b="10751"/>
          <a:stretch>
            <a:fillRect/>
          </a:stretch>
        </p:blipFill>
        <p:spPr bwMode="auto">
          <a:xfrm>
            <a:off x="4932040" y="1340768"/>
            <a:ext cx="3672408" cy="4968552"/>
          </a:xfrm>
          <a:prstGeom prst="rect">
            <a:avLst/>
          </a:prstGeom>
          <a:noFill/>
        </p:spPr>
      </p:pic>
    </p:spTree>
  </p:cSld>
  <p:clrMapOvr>
    <a:masterClrMapping/>
  </p:clrMapOvr>
  <p:transition advTm="10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vdvgazeta.ru/sites/default/files/inline/images/Kor/korrupciya.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effectLst>
            <a:softEdge rad="317500"/>
          </a:effectLst>
        </p:spPr>
      </p:pic>
    </p:spTree>
  </p:cSld>
  <p:clrMapOvr>
    <a:masterClrMapping/>
  </p:clrMapOvr>
  <p:transition advTm="10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1340768"/>
            <a:ext cx="4067944" cy="4493538"/>
          </a:xfrm>
          <a:prstGeom prst="rect">
            <a:avLst/>
          </a:prstGeom>
        </p:spPr>
        <p:txBody>
          <a:bodyPr wrap="square">
            <a:spAutoFit/>
          </a:bodyPr>
          <a:lstStyle/>
          <a:p>
            <a:pPr algn="ctr"/>
            <a:r>
              <a:rPr lang="ru-RU" sz="2600" b="1" i="1" dirty="0" smtClean="0">
                <a:ea typeface="Calibri" pitchFamily="34" charset="0"/>
                <a:cs typeface="Times New Roman" pitchFamily="18" charset="0"/>
              </a:rPr>
              <a:t>1922 год</a:t>
            </a:r>
          </a:p>
          <a:p>
            <a:pPr algn="ctr">
              <a:buFont typeface="Wingdings" pitchFamily="2" charset="2"/>
              <a:buChar char="Ø"/>
            </a:pPr>
            <a:r>
              <a:rPr lang="ru-RU" sz="2600" b="1" i="1" dirty="0" smtClean="0">
                <a:ea typeface="Calibri" pitchFamily="34" charset="0"/>
                <a:cs typeface="Times New Roman" pitchFamily="18" charset="0"/>
              </a:rPr>
              <a:t> По Уголовному кодексу за взяточничество был положен расстрел</a:t>
            </a:r>
          </a:p>
          <a:p>
            <a:pPr algn="ctr"/>
            <a:endParaRPr lang="ru-RU" sz="2600" b="1" i="1" dirty="0" smtClean="0">
              <a:ea typeface="Calibri" pitchFamily="34" charset="0"/>
              <a:cs typeface="Times New Roman" pitchFamily="18" charset="0"/>
            </a:endParaRPr>
          </a:p>
          <a:p>
            <a:pPr algn="ctr"/>
            <a:r>
              <a:rPr lang="ru-RU" sz="2600" b="1" i="1" dirty="0" smtClean="0">
                <a:ea typeface="Calibri" pitchFamily="34" charset="0"/>
                <a:cs typeface="Times New Roman" pitchFamily="18" charset="0"/>
              </a:rPr>
              <a:t>1957 год</a:t>
            </a:r>
          </a:p>
          <a:p>
            <a:pPr algn="ctr">
              <a:buFont typeface="Wingdings" pitchFamily="2" charset="2"/>
              <a:buChar char="Ø"/>
            </a:pPr>
            <a:r>
              <a:rPr lang="ru-RU" sz="2600" b="1" i="1" dirty="0" smtClean="0">
                <a:ea typeface="Calibri" pitchFamily="34" charset="0"/>
                <a:cs typeface="Times New Roman" pitchFamily="18" charset="0"/>
              </a:rPr>
              <a:t> Официальная борьба с коррупцией была приостановлена, так как коррупция считалась редким явлением</a:t>
            </a:r>
          </a:p>
        </p:txBody>
      </p:sp>
      <p:sp>
        <p:nvSpPr>
          <p:cNvPr id="3" name="Прямоугольник 2"/>
          <p:cNvSpPr/>
          <p:nvPr/>
        </p:nvSpPr>
        <p:spPr>
          <a:xfrm>
            <a:off x="0" y="188640"/>
            <a:ext cx="9144000" cy="707886"/>
          </a:xfrm>
          <a:prstGeom prst="rect">
            <a:avLst/>
          </a:prstGeom>
        </p:spPr>
        <p:txBody>
          <a:bodyPr wrap="square">
            <a:spAutoFit/>
          </a:bodyPr>
          <a:lstStyle/>
          <a:p>
            <a:pPr algn="ctr"/>
            <a:r>
              <a:rPr lang="ru-RU" sz="4000" b="1" i="1" dirty="0" smtClean="0">
                <a:solidFill>
                  <a:srgbClr val="002060"/>
                </a:solidFill>
                <a:ea typeface="Calibri" pitchFamily="34" charset="0"/>
                <a:cs typeface="Times New Roman" pitchFamily="18" charset="0"/>
              </a:rPr>
              <a:t>История коррупции </a:t>
            </a:r>
            <a:endParaRPr lang="ru-RU" sz="4000" b="1" i="1" dirty="0">
              <a:solidFill>
                <a:srgbClr val="002060"/>
              </a:solidFill>
              <a:ea typeface="Calibri" pitchFamily="34" charset="0"/>
              <a:cs typeface="Times New Roman" pitchFamily="18" charset="0"/>
            </a:endParaRPr>
          </a:p>
        </p:txBody>
      </p:sp>
      <p:pic>
        <p:nvPicPr>
          <p:cNvPr id="56322" name="Picture 2" descr="https://fs00.infourok.ru/images/doc/225/28487/1/img5.jpg"/>
          <p:cNvPicPr>
            <a:picLocks noChangeAspect="1" noChangeArrowheads="1"/>
          </p:cNvPicPr>
          <p:nvPr/>
        </p:nvPicPr>
        <p:blipFill>
          <a:blip r:embed="rId2" cstate="print"/>
          <a:srcRect l="3226" t="3704" r="3226" b="7407"/>
          <a:stretch>
            <a:fillRect/>
          </a:stretch>
        </p:blipFill>
        <p:spPr bwMode="auto">
          <a:xfrm>
            <a:off x="5220072" y="3789040"/>
            <a:ext cx="3312368" cy="2808312"/>
          </a:xfrm>
          <a:prstGeom prst="rect">
            <a:avLst/>
          </a:prstGeom>
          <a:ln>
            <a:noFill/>
          </a:ln>
          <a:effectLst>
            <a:outerShdw blurRad="292100" dist="139700" dir="2700000" algn="tl" rotWithShape="0">
              <a:srgbClr val="333333">
                <a:alpha val="65000"/>
              </a:srgbClr>
            </a:outerShdw>
          </a:effectLst>
        </p:spPr>
      </p:pic>
      <p:sp>
        <p:nvSpPr>
          <p:cNvPr id="56324" name="AutoShape 4" descr="http://%D0%B8%D0%BC%D0%B5%D0%BD%D0%B8%D0%BD%D0%B8%D0%BA.%D1%80%D1%84/images/paper/38/64/9846438.jpe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56326" name="AutoShape 6" descr="http://%D0%B8%D0%BC%D0%B5%D0%BD%D0%B8%D0%BD%D0%B8%D0%BA.%D1%80%D1%84/images/paper/38/64/9846438.jpe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56328" name="AutoShape 8" descr="http://%D0%B8%D0%BC%D0%B5%D0%BD%D0%B8%D0%BD%D0%B8%D0%BA.%D1%80%D1%84/images/paper/38/64/9846438.jpe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pic>
        <p:nvPicPr>
          <p:cNvPr id="56329" name="Picture 9" descr="C:\Documents and Settings\sorokina_an\Рабочий стол\9846438.jpeg"/>
          <p:cNvPicPr>
            <a:picLocks noChangeAspect="1" noChangeArrowheads="1"/>
          </p:cNvPicPr>
          <p:nvPr/>
        </p:nvPicPr>
        <p:blipFill>
          <a:blip r:embed="rId3" cstate="print"/>
          <a:srcRect l="26375" t="5901" r="24800" b="32150"/>
          <a:stretch>
            <a:fillRect/>
          </a:stretch>
        </p:blipFill>
        <p:spPr bwMode="auto">
          <a:xfrm>
            <a:off x="5220072" y="980728"/>
            <a:ext cx="3275856" cy="266429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Tm="10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http://misanec.ru/wp-content/uploads/2014/12/vzyatka-dengi-gazeta.a42.ru_.jpg"/>
          <p:cNvPicPr>
            <a:picLocks noChangeAspect="1" noChangeArrowheads="1"/>
          </p:cNvPicPr>
          <p:nvPr/>
        </p:nvPicPr>
        <p:blipFill>
          <a:blip r:embed="rId2" cstate="print"/>
          <a:srcRect/>
          <a:stretch>
            <a:fillRect/>
          </a:stretch>
        </p:blipFill>
        <p:spPr bwMode="auto">
          <a:xfrm>
            <a:off x="0" y="0"/>
            <a:ext cx="9144000" cy="6858000"/>
          </a:xfrm>
          <a:prstGeom prst="rect">
            <a:avLst/>
          </a:prstGeom>
          <a:ln>
            <a:noFill/>
          </a:ln>
          <a:effectLst>
            <a:outerShdw blurRad="292100" dist="139700" dir="2700000" algn="tl" rotWithShape="0">
              <a:srgbClr val="333333">
                <a:alpha val="65000"/>
              </a:srgbClr>
            </a:outerShdw>
          </a:effectLst>
        </p:spPr>
      </p:pic>
      <p:sp>
        <p:nvSpPr>
          <p:cNvPr id="3" name="Прямоугольник 2"/>
          <p:cNvSpPr/>
          <p:nvPr/>
        </p:nvSpPr>
        <p:spPr>
          <a:xfrm>
            <a:off x="0" y="5805264"/>
            <a:ext cx="9144000" cy="89255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ru-RU" sz="5200" b="1" dirty="0"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Виды коррупции</a:t>
            </a:r>
          </a:p>
        </p:txBody>
      </p:sp>
    </p:spTree>
  </p:cSld>
  <p:clrMapOvr>
    <a:masterClrMapping/>
  </p:clrMapOvr>
  <p:transition advTm="10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260648"/>
            <a:ext cx="9144000" cy="707886"/>
          </a:xfrm>
          <a:prstGeom prst="rect">
            <a:avLst/>
          </a:prstGeom>
        </p:spPr>
        <p:txBody>
          <a:bodyPr wrap="square">
            <a:spAutoFit/>
          </a:bodyPr>
          <a:lstStyle/>
          <a:p>
            <a:pPr algn="ctr"/>
            <a:r>
              <a:rPr lang="ru-RU" sz="4000" b="1" i="1" dirty="0" smtClean="0">
                <a:solidFill>
                  <a:srgbClr val="002060"/>
                </a:solidFill>
                <a:ea typeface="Calibri" pitchFamily="34" charset="0"/>
                <a:cs typeface="Times New Roman" pitchFamily="18" charset="0"/>
              </a:rPr>
              <a:t>Бытовая коррупция</a:t>
            </a:r>
          </a:p>
        </p:txBody>
      </p:sp>
      <p:sp>
        <p:nvSpPr>
          <p:cNvPr id="4" name="Прямоугольник 3"/>
          <p:cNvSpPr/>
          <p:nvPr/>
        </p:nvSpPr>
        <p:spPr>
          <a:xfrm>
            <a:off x="0" y="5013176"/>
            <a:ext cx="9144000" cy="1692771"/>
          </a:xfrm>
          <a:prstGeom prst="rect">
            <a:avLst/>
          </a:prstGeom>
        </p:spPr>
        <p:txBody>
          <a:bodyPr wrap="square">
            <a:spAutoFit/>
          </a:bodyPr>
          <a:lstStyle/>
          <a:p>
            <a:pPr algn="ctr"/>
            <a:r>
              <a:rPr lang="ru-RU" sz="2600" b="1" i="1" dirty="0" smtClean="0">
                <a:ea typeface="Calibri" pitchFamily="34" charset="0"/>
                <a:cs typeface="Times New Roman" pitchFamily="18" charset="0"/>
              </a:rPr>
              <a:t>Бытовая коррупция порождается взаимодействием рядовых граждан и чиновников. В неё входят различные подарки от граждан и услуги должностному лицу и</a:t>
            </a:r>
          </a:p>
          <a:p>
            <a:pPr algn="ctr"/>
            <a:r>
              <a:rPr lang="ru-RU" sz="2600" b="1" i="1" dirty="0" smtClean="0">
                <a:ea typeface="Calibri" pitchFamily="34" charset="0"/>
                <a:cs typeface="Times New Roman" pitchFamily="18" charset="0"/>
              </a:rPr>
              <a:t> членам семьи</a:t>
            </a:r>
          </a:p>
        </p:txBody>
      </p:sp>
      <p:pic>
        <p:nvPicPr>
          <p:cNvPr id="60420" name="Picture 4" descr="http://pravdapfo.ru/sites/default/files/10-11.jpeg"/>
          <p:cNvPicPr>
            <a:picLocks noChangeAspect="1" noChangeArrowheads="1"/>
          </p:cNvPicPr>
          <p:nvPr/>
        </p:nvPicPr>
        <p:blipFill>
          <a:blip r:embed="rId2" cstate="print"/>
          <a:srcRect/>
          <a:stretch>
            <a:fillRect/>
          </a:stretch>
        </p:blipFill>
        <p:spPr bwMode="auto">
          <a:xfrm>
            <a:off x="1979712" y="1340768"/>
            <a:ext cx="4896544" cy="320841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Tm="10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260648"/>
            <a:ext cx="9144000" cy="707886"/>
          </a:xfrm>
          <a:prstGeom prst="rect">
            <a:avLst/>
          </a:prstGeom>
        </p:spPr>
        <p:txBody>
          <a:bodyPr wrap="square">
            <a:spAutoFit/>
          </a:bodyPr>
          <a:lstStyle/>
          <a:p>
            <a:pPr algn="ctr"/>
            <a:r>
              <a:rPr lang="ru-RU" sz="4000" b="1" i="1" dirty="0" smtClean="0">
                <a:solidFill>
                  <a:srgbClr val="002060"/>
                </a:solidFill>
                <a:ea typeface="Calibri" pitchFamily="34" charset="0"/>
                <a:cs typeface="Times New Roman" pitchFamily="18" charset="0"/>
              </a:rPr>
              <a:t>Деловая коррупция</a:t>
            </a:r>
          </a:p>
        </p:txBody>
      </p:sp>
      <p:pic>
        <p:nvPicPr>
          <p:cNvPr id="61442" name="Picture 2" descr="http://s0.bloknot-stavropol.ru/thumb/790x0xcut/upload/iblock/39b/18..10.jpg"/>
          <p:cNvPicPr>
            <a:picLocks noChangeAspect="1" noChangeArrowheads="1"/>
          </p:cNvPicPr>
          <p:nvPr/>
        </p:nvPicPr>
        <p:blipFill>
          <a:blip r:embed="rId2" cstate="print"/>
          <a:srcRect/>
          <a:stretch>
            <a:fillRect/>
          </a:stretch>
        </p:blipFill>
        <p:spPr bwMode="auto">
          <a:xfrm>
            <a:off x="2051720" y="1268760"/>
            <a:ext cx="4968552" cy="3230514"/>
          </a:xfrm>
          <a:prstGeom prst="rect">
            <a:avLst/>
          </a:prstGeom>
          <a:ln>
            <a:noFill/>
          </a:ln>
          <a:effectLst>
            <a:outerShdw blurRad="292100" dist="139700" dir="2700000" algn="tl" rotWithShape="0">
              <a:srgbClr val="333333">
                <a:alpha val="65000"/>
              </a:srgbClr>
            </a:outerShdw>
          </a:effectLst>
        </p:spPr>
      </p:pic>
      <p:sp>
        <p:nvSpPr>
          <p:cNvPr id="5" name="Прямоугольник 4"/>
          <p:cNvSpPr/>
          <p:nvPr/>
        </p:nvSpPr>
        <p:spPr>
          <a:xfrm>
            <a:off x="0" y="4941168"/>
            <a:ext cx="9144000" cy="1692771"/>
          </a:xfrm>
          <a:prstGeom prst="rect">
            <a:avLst/>
          </a:prstGeom>
        </p:spPr>
        <p:txBody>
          <a:bodyPr wrap="square">
            <a:spAutoFit/>
          </a:bodyPr>
          <a:lstStyle/>
          <a:p>
            <a:pPr algn="ctr"/>
            <a:r>
              <a:rPr lang="ru-RU" sz="2600" b="1" i="1" dirty="0" smtClean="0">
                <a:ea typeface="Calibri" pitchFamily="34" charset="0"/>
                <a:cs typeface="Times New Roman" pitchFamily="18" charset="0"/>
              </a:rPr>
              <a:t>Деловая коррупция возникает при взаимодействии власти и бизнеса. Например, в случае хозяйственного спора, стороны могут стремиться заручиться поддержкой судьи с целью вынесения решения в свою пользу</a:t>
            </a:r>
          </a:p>
        </p:txBody>
      </p:sp>
    </p:spTree>
  </p:cSld>
  <p:clrMapOvr>
    <a:masterClrMapping/>
  </p:clrMapOvr>
  <p:transition advTm="10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88640"/>
            <a:ext cx="9144000" cy="707886"/>
          </a:xfrm>
          <a:prstGeom prst="rect">
            <a:avLst/>
          </a:prstGeom>
        </p:spPr>
        <p:txBody>
          <a:bodyPr wrap="square">
            <a:spAutoFit/>
          </a:bodyPr>
          <a:lstStyle/>
          <a:p>
            <a:pPr algn="ctr"/>
            <a:r>
              <a:rPr lang="ru-RU" sz="4000" b="1" i="1" dirty="0" smtClean="0">
                <a:solidFill>
                  <a:srgbClr val="002060"/>
                </a:solidFill>
                <a:ea typeface="Calibri" pitchFamily="34" charset="0"/>
                <a:cs typeface="Times New Roman" pitchFamily="18" charset="0"/>
              </a:rPr>
              <a:t>Коррупция верховной власти</a:t>
            </a:r>
          </a:p>
        </p:txBody>
      </p:sp>
      <p:pic>
        <p:nvPicPr>
          <p:cNvPr id="3" name="Picture 2" descr="https://ds02.infourok.ru/uploads/ex/0a3d/000401dc-14b6701a/img6.jpg"/>
          <p:cNvPicPr>
            <a:picLocks noChangeAspect="1" noChangeArrowheads="1"/>
          </p:cNvPicPr>
          <p:nvPr/>
        </p:nvPicPr>
        <p:blipFill>
          <a:blip r:embed="rId2" cstate="print"/>
          <a:srcRect l="66369" t="64157" r="4594" b="10166"/>
          <a:stretch>
            <a:fillRect/>
          </a:stretch>
        </p:blipFill>
        <p:spPr bwMode="auto">
          <a:xfrm>
            <a:off x="1979712" y="980728"/>
            <a:ext cx="5182630" cy="3178116"/>
          </a:xfrm>
          <a:prstGeom prst="rect">
            <a:avLst/>
          </a:prstGeom>
          <a:ln>
            <a:noFill/>
          </a:ln>
          <a:effectLst>
            <a:outerShdw blurRad="292100" dist="139700" dir="2700000" algn="tl" rotWithShape="0">
              <a:srgbClr val="333333">
                <a:alpha val="65000"/>
              </a:srgbClr>
            </a:outerShdw>
          </a:effectLst>
        </p:spPr>
      </p:pic>
      <p:sp>
        <p:nvSpPr>
          <p:cNvPr id="4" name="Прямоугольник 3"/>
          <p:cNvSpPr/>
          <p:nvPr/>
        </p:nvSpPr>
        <p:spPr>
          <a:xfrm>
            <a:off x="0" y="4221088"/>
            <a:ext cx="9144000" cy="2492990"/>
          </a:xfrm>
          <a:prstGeom prst="rect">
            <a:avLst/>
          </a:prstGeom>
        </p:spPr>
        <p:txBody>
          <a:bodyPr wrap="square">
            <a:spAutoFit/>
          </a:bodyPr>
          <a:lstStyle/>
          <a:p>
            <a:pPr algn="ctr"/>
            <a:r>
              <a:rPr lang="ru-RU" sz="2600" b="1" i="1" dirty="0" smtClean="0">
                <a:ea typeface="Calibri" pitchFamily="34" charset="0"/>
                <a:cs typeface="Times New Roman" pitchFamily="18" charset="0"/>
              </a:rPr>
              <a:t>Коррупция верховной власти относится  к политическому руководству и верховным судам в демократических системах. Она касается стоящих у власти групп, недобросовестное поведение которых состоит в осуществлении политики в своих интересах и </a:t>
            </a:r>
          </a:p>
          <a:p>
            <a:pPr algn="ctr"/>
            <a:r>
              <a:rPr lang="ru-RU" sz="2600" b="1" i="1" dirty="0" smtClean="0">
                <a:ea typeface="Calibri" pitchFamily="34" charset="0"/>
                <a:cs typeface="Times New Roman" pitchFamily="18" charset="0"/>
              </a:rPr>
              <a:t>в ущерб интересам избирателей</a:t>
            </a:r>
            <a:endParaRPr lang="ru-RU" sz="2600" dirty="0"/>
          </a:p>
        </p:txBody>
      </p:sp>
    </p:spTree>
  </p:cSld>
  <p:clrMapOvr>
    <a:masterClrMapping/>
  </p:clrMapOvr>
  <p:transition advTm="10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628800"/>
            <a:ext cx="9144000" cy="1162050"/>
          </a:xfrm>
        </p:spPr>
        <p:txBody>
          <a:bodyPr>
            <a:noAutofit/>
          </a:bodyPr>
          <a:lstStyle/>
          <a:p>
            <a:pPr lvl="0"/>
            <a:r>
              <a:rPr lang="ru-RU" sz="2600" i="1" dirty="0" smtClean="0">
                <a:latin typeface="+mn-lt"/>
                <a:ea typeface="Calibri" pitchFamily="34" charset="0"/>
                <a:cs typeface="Times New Roman" pitchFamily="18" charset="0"/>
              </a:rPr>
              <a:t>Левин М. коррупция в России: классификация и динамика / М. Левин, Г. Сатаров // Вопросы экономики. – 2012. - №10. – С. 4-29</a:t>
            </a:r>
            <a:br>
              <a:rPr lang="ru-RU" sz="2600" i="1" dirty="0" smtClean="0">
                <a:latin typeface="+mn-lt"/>
                <a:ea typeface="Calibri" pitchFamily="34" charset="0"/>
                <a:cs typeface="Times New Roman" pitchFamily="18" charset="0"/>
              </a:rPr>
            </a:br>
            <a:endParaRPr lang="ru-RU" sz="2600" i="1" dirty="0">
              <a:latin typeface="+mn-lt"/>
              <a:ea typeface="Calibri" pitchFamily="34" charset="0"/>
              <a:cs typeface="Times New Roman" pitchFamily="18" charset="0"/>
            </a:endParaRPr>
          </a:p>
        </p:txBody>
      </p:sp>
      <p:sp>
        <p:nvSpPr>
          <p:cNvPr id="4" name="Текст 3"/>
          <p:cNvSpPr>
            <a:spLocks noGrp="1"/>
          </p:cNvSpPr>
          <p:nvPr>
            <p:ph type="body" sz="half" idx="2"/>
          </p:nvPr>
        </p:nvSpPr>
        <p:spPr>
          <a:xfrm>
            <a:off x="179512" y="2492896"/>
            <a:ext cx="4896544" cy="4176464"/>
          </a:xfrm>
        </p:spPr>
        <p:txBody>
          <a:bodyPr>
            <a:noAutofit/>
          </a:bodyPr>
          <a:lstStyle/>
          <a:p>
            <a:pPr algn="ctr"/>
            <a:r>
              <a:rPr lang="ru-RU" sz="2600" b="1" i="1" dirty="0" smtClean="0">
                <a:ea typeface="Calibri" pitchFamily="34" charset="0"/>
                <a:cs typeface="Times New Roman" pitchFamily="18" charset="0"/>
              </a:rPr>
              <a:t>Статья посвящена анализу российской коррупции как своеобразной «отрасли» российской экономики, на которую оказывает существенное влияние политическая система. Последняя, в свою, очередь, также изменяется под влиянием коррупции</a:t>
            </a:r>
            <a:endParaRPr lang="ru-RU" sz="2600" b="1" i="1" dirty="0">
              <a:ea typeface="Calibri" pitchFamily="34" charset="0"/>
              <a:cs typeface="Times New Roman" pitchFamily="18" charset="0"/>
            </a:endParaRPr>
          </a:p>
        </p:txBody>
      </p:sp>
      <p:pic>
        <p:nvPicPr>
          <p:cNvPr id="5" name="Picture 2" descr="http://www.bsaa.edu.ru/images/logo_BGAY.png"/>
          <p:cNvPicPr>
            <a:picLocks noChangeAspect="1" noChangeArrowheads="1"/>
          </p:cNvPicPr>
          <p:nvPr/>
        </p:nvPicPr>
        <p:blipFill>
          <a:blip r:embed="rId2" cstate="print"/>
          <a:srcRect/>
          <a:stretch>
            <a:fillRect/>
          </a:stretch>
        </p:blipFill>
        <p:spPr bwMode="auto">
          <a:xfrm>
            <a:off x="755576" y="116632"/>
            <a:ext cx="1044386" cy="1055801"/>
          </a:xfrm>
          <a:prstGeom prst="rect">
            <a:avLst/>
          </a:prstGeom>
          <a:noFill/>
        </p:spPr>
      </p:pic>
      <p:sp>
        <p:nvSpPr>
          <p:cNvPr id="6" name="Горизонтальный свиток 5"/>
          <p:cNvSpPr/>
          <p:nvPr/>
        </p:nvSpPr>
        <p:spPr>
          <a:xfrm>
            <a:off x="2483768" y="116632"/>
            <a:ext cx="6480720" cy="1033272"/>
          </a:xfrm>
          <a:prstGeom prst="horizont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b="1" i="1" dirty="0" smtClean="0">
                <a:solidFill>
                  <a:schemeClr val="tx1"/>
                </a:solidFill>
                <a:ea typeface="Calibri" pitchFamily="34" charset="0"/>
                <a:cs typeface="Times New Roman" pitchFamily="18" charset="0"/>
              </a:rPr>
              <a:t>Эта статья находится в библиотечном фонде</a:t>
            </a:r>
          </a:p>
          <a:p>
            <a:pPr algn="ctr"/>
            <a:r>
              <a:rPr lang="ru-RU" b="1" i="1" dirty="0" smtClean="0">
                <a:solidFill>
                  <a:schemeClr val="tx1"/>
                </a:solidFill>
                <a:ea typeface="Calibri" pitchFamily="34" charset="0"/>
                <a:cs typeface="Times New Roman" pitchFamily="18" charset="0"/>
              </a:rPr>
              <a:t> Белгородского ГАУ </a:t>
            </a:r>
          </a:p>
        </p:txBody>
      </p:sp>
      <p:pic>
        <p:nvPicPr>
          <p:cNvPr id="4098" name="Picture 2" descr="C:\Documents and Settings\sorokina_an\Рабочий стол\антикоррупция\CCF01042019_00012.jpg"/>
          <p:cNvPicPr>
            <a:picLocks noGrp="1" noChangeAspect="1" noChangeArrowheads="1"/>
          </p:cNvPicPr>
          <p:nvPr>
            <p:ph idx="1"/>
          </p:nvPr>
        </p:nvPicPr>
        <p:blipFill>
          <a:blip r:embed="rId3" cstate="print"/>
          <a:srcRect l="9655" t="3158" r="13302" b="13455"/>
          <a:stretch>
            <a:fillRect/>
          </a:stretch>
        </p:blipFill>
        <p:spPr bwMode="auto">
          <a:xfrm>
            <a:off x="5148064" y="2276872"/>
            <a:ext cx="2448272" cy="3672408"/>
          </a:xfrm>
          <a:prstGeom prst="rect">
            <a:avLst/>
          </a:prstGeom>
          <a:ln>
            <a:noFill/>
          </a:ln>
          <a:effectLst>
            <a:outerShdw blurRad="292100" dist="139700" dir="2700000" algn="tl" rotWithShape="0">
              <a:srgbClr val="333333">
                <a:alpha val="65000"/>
              </a:srgbClr>
            </a:outerShdw>
          </a:effectLst>
        </p:spPr>
      </p:pic>
      <p:pic>
        <p:nvPicPr>
          <p:cNvPr id="4099" name="Picture 3" descr="C:\Documents and Settings\sorokina_an\Рабочий стол\антикоррупция\CCF01042019_00013.jpg"/>
          <p:cNvPicPr>
            <a:picLocks noChangeAspect="1" noChangeArrowheads="1"/>
          </p:cNvPicPr>
          <p:nvPr/>
        </p:nvPicPr>
        <p:blipFill>
          <a:blip r:embed="rId4" cstate="print"/>
          <a:srcRect l="9668" t="2326" r="21044" b="12791"/>
          <a:stretch>
            <a:fillRect/>
          </a:stretch>
        </p:blipFill>
        <p:spPr bwMode="auto">
          <a:xfrm>
            <a:off x="6804248" y="2996952"/>
            <a:ext cx="2179330" cy="369979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Tm="10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1323439"/>
          </a:xfrm>
          <a:prstGeom prst="rect">
            <a:avLst/>
          </a:prstGeom>
        </p:spPr>
        <p:txBody>
          <a:bodyPr wrap="square">
            <a:spAutoFit/>
          </a:bodyPr>
          <a:lstStyle/>
          <a:p>
            <a:pPr algn="ctr"/>
            <a:r>
              <a:rPr lang="ru-RU" sz="4000" b="1" i="1" dirty="0" smtClean="0">
                <a:solidFill>
                  <a:srgbClr val="002060"/>
                </a:solidFill>
                <a:ea typeface="Calibri" pitchFamily="34" charset="0"/>
                <a:cs typeface="Times New Roman" pitchFamily="18" charset="0"/>
              </a:rPr>
              <a:t>Причины коррупционной </a:t>
            </a:r>
          </a:p>
          <a:p>
            <a:pPr algn="ctr"/>
            <a:r>
              <a:rPr lang="ru-RU" sz="4000" b="1" i="1" dirty="0" smtClean="0">
                <a:solidFill>
                  <a:srgbClr val="002060"/>
                </a:solidFill>
                <a:ea typeface="Calibri" pitchFamily="34" charset="0"/>
                <a:cs typeface="Times New Roman" pitchFamily="18" charset="0"/>
              </a:rPr>
              <a:t>деятельности</a:t>
            </a:r>
          </a:p>
        </p:txBody>
      </p:sp>
      <p:sp>
        <p:nvSpPr>
          <p:cNvPr id="3" name="Прямоугольник 2"/>
          <p:cNvSpPr/>
          <p:nvPr/>
        </p:nvSpPr>
        <p:spPr>
          <a:xfrm>
            <a:off x="0" y="1164134"/>
            <a:ext cx="5436096" cy="5693866"/>
          </a:xfrm>
          <a:prstGeom prst="rect">
            <a:avLst/>
          </a:prstGeom>
        </p:spPr>
        <p:txBody>
          <a:bodyPr wrap="square">
            <a:spAutoFit/>
          </a:bodyPr>
          <a:lstStyle/>
          <a:p>
            <a:pPr algn="ctr">
              <a:buFont typeface="Wingdings" pitchFamily="2" charset="2"/>
              <a:buChar char="Ø"/>
            </a:pPr>
            <a:r>
              <a:rPr lang="ru-RU" sz="2600" b="1" i="1" dirty="0" smtClean="0">
                <a:ea typeface="Calibri" pitchFamily="34" charset="0"/>
                <a:cs typeface="Times New Roman" pitchFamily="18" charset="0"/>
              </a:rPr>
              <a:t>Низкая заработная плата государственных служащих</a:t>
            </a:r>
          </a:p>
          <a:p>
            <a:pPr algn="ctr">
              <a:buFont typeface="Wingdings" pitchFamily="2" charset="2"/>
              <a:buChar char="Ø"/>
            </a:pPr>
            <a:r>
              <a:rPr lang="ru-RU" sz="2600" b="1" i="1" dirty="0" smtClean="0">
                <a:ea typeface="Calibri" pitchFamily="34" charset="0"/>
                <a:cs typeface="Times New Roman" pitchFamily="18" charset="0"/>
              </a:rPr>
              <a:t>Незнание законов</a:t>
            </a:r>
          </a:p>
          <a:p>
            <a:pPr algn="ctr">
              <a:buFont typeface="Wingdings" pitchFamily="2" charset="2"/>
              <a:buChar char="Ø"/>
            </a:pPr>
            <a:r>
              <a:rPr lang="ru-RU" sz="2600" b="1" i="1" dirty="0" smtClean="0">
                <a:ea typeface="Calibri" pitchFamily="34" charset="0"/>
                <a:cs typeface="Times New Roman" pitchFamily="18" charset="0"/>
              </a:rPr>
              <a:t>Желание легкой наживы</a:t>
            </a:r>
          </a:p>
          <a:p>
            <a:pPr algn="ctr">
              <a:buFont typeface="Wingdings" pitchFamily="2" charset="2"/>
              <a:buChar char="Ø"/>
            </a:pPr>
            <a:r>
              <a:rPr lang="ru-RU" sz="2600" b="1" i="1" dirty="0" smtClean="0">
                <a:ea typeface="Calibri" pitchFamily="34" charset="0"/>
                <a:cs typeface="Times New Roman" pitchFamily="18" charset="0"/>
              </a:rPr>
              <a:t>Частая сменяемость лиц на различных должностях</a:t>
            </a:r>
          </a:p>
          <a:p>
            <a:pPr algn="ctr">
              <a:buFont typeface="Wingdings" pitchFamily="2" charset="2"/>
              <a:buChar char="Ø"/>
            </a:pPr>
            <a:r>
              <a:rPr lang="ru-RU" sz="2600" b="1" i="1" dirty="0" smtClean="0">
                <a:ea typeface="Calibri" pitchFamily="34" charset="0"/>
                <a:cs typeface="Times New Roman" pitchFamily="18" charset="0"/>
              </a:rPr>
              <a:t>Нестабильность в стране</a:t>
            </a:r>
            <a:br>
              <a:rPr lang="ru-RU" sz="2600" b="1" i="1" dirty="0" smtClean="0">
                <a:ea typeface="Calibri" pitchFamily="34" charset="0"/>
                <a:cs typeface="Times New Roman" pitchFamily="18" charset="0"/>
              </a:rPr>
            </a:br>
            <a:r>
              <a:rPr lang="ru-RU" sz="2600" b="1" i="1" dirty="0" smtClean="0">
                <a:ea typeface="Calibri" pitchFamily="34" charset="0"/>
                <a:cs typeface="Times New Roman" pitchFamily="18" charset="0"/>
              </a:rPr>
              <a:t>Коррупция как привычка</a:t>
            </a:r>
          </a:p>
          <a:p>
            <a:pPr algn="ctr">
              <a:buFont typeface="Wingdings" pitchFamily="2" charset="2"/>
              <a:buChar char="Ø"/>
            </a:pPr>
            <a:r>
              <a:rPr lang="ru-RU" sz="2600" b="1" i="1" dirty="0" smtClean="0">
                <a:ea typeface="Calibri" pitchFamily="34" charset="0"/>
                <a:cs typeface="Times New Roman" pitchFamily="18" charset="0"/>
              </a:rPr>
              <a:t>Низкий уровень жизни населения</a:t>
            </a:r>
          </a:p>
          <a:p>
            <a:pPr algn="ctr">
              <a:buFont typeface="Wingdings" pitchFamily="2" charset="2"/>
              <a:buChar char="Ø"/>
            </a:pPr>
            <a:r>
              <a:rPr lang="ru-RU" sz="2600" b="1" i="1" dirty="0" smtClean="0">
                <a:ea typeface="Calibri" pitchFamily="34" charset="0"/>
                <a:cs typeface="Times New Roman" pitchFamily="18" charset="0"/>
              </a:rPr>
              <a:t>Слабая развитость </a:t>
            </a:r>
          </a:p>
          <a:p>
            <a:pPr algn="ctr"/>
            <a:r>
              <a:rPr lang="ru-RU" sz="2600" b="1" i="1" dirty="0" smtClean="0">
                <a:ea typeface="Calibri" pitchFamily="34" charset="0"/>
                <a:cs typeface="Times New Roman" pitchFamily="18" charset="0"/>
              </a:rPr>
              <a:t>государственных институтов</a:t>
            </a:r>
          </a:p>
          <a:p>
            <a:pPr algn="ctr">
              <a:buFont typeface="Wingdings" pitchFamily="2" charset="2"/>
              <a:buChar char="Ø"/>
            </a:pPr>
            <a:r>
              <a:rPr lang="ru-RU" sz="2600" b="1" i="1" dirty="0" smtClean="0">
                <a:ea typeface="Calibri" pitchFamily="34" charset="0"/>
                <a:cs typeface="Times New Roman" pitchFamily="18" charset="0"/>
              </a:rPr>
              <a:t>Безработица</a:t>
            </a:r>
          </a:p>
          <a:p>
            <a:pPr algn="ctr">
              <a:buFont typeface="Wingdings" pitchFamily="2" charset="2"/>
              <a:buChar char="Ø"/>
            </a:pPr>
            <a:r>
              <a:rPr lang="ru-RU" sz="2600" b="1" i="1" dirty="0" smtClean="0">
                <a:ea typeface="Calibri" pitchFamily="34" charset="0"/>
                <a:cs typeface="Times New Roman" pitchFamily="18" charset="0"/>
              </a:rPr>
              <a:t>Неразвитость институтов гражданского общества</a:t>
            </a:r>
          </a:p>
        </p:txBody>
      </p:sp>
      <p:pic>
        <p:nvPicPr>
          <p:cNvPr id="67586" name="Picture 2" descr="http://economicsandwe.com/img/item/big_C2DD5B37-5585-40F8-A032-D96386460CE0.jpg"/>
          <p:cNvPicPr>
            <a:picLocks noChangeAspect="1" noChangeArrowheads="1"/>
          </p:cNvPicPr>
          <p:nvPr/>
        </p:nvPicPr>
        <p:blipFill>
          <a:blip r:embed="rId2" cstate="print"/>
          <a:srcRect/>
          <a:stretch>
            <a:fillRect/>
          </a:stretch>
        </p:blipFill>
        <p:spPr bwMode="auto">
          <a:xfrm>
            <a:off x="5364088" y="1268760"/>
            <a:ext cx="3528392" cy="2304256"/>
          </a:xfrm>
          <a:prstGeom prst="rect">
            <a:avLst/>
          </a:prstGeom>
          <a:ln>
            <a:noFill/>
          </a:ln>
          <a:effectLst>
            <a:outerShdw blurRad="292100" dist="139700" dir="2700000" algn="tl" rotWithShape="0">
              <a:srgbClr val="333333">
                <a:alpha val="65000"/>
              </a:srgbClr>
            </a:outerShdw>
          </a:effectLst>
        </p:spPr>
      </p:pic>
      <p:pic>
        <p:nvPicPr>
          <p:cNvPr id="67588" name="Picture 4" descr="http://www.profobr.ru/uploads/posts/2013-03/1362596723_sberezhenie.jpg"/>
          <p:cNvPicPr>
            <a:picLocks noChangeAspect="1" noChangeArrowheads="1"/>
          </p:cNvPicPr>
          <p:nvPr/>
        </p:nvPicPr>
        <p:blipFill>
          <a:blip r:embed="rId3" cstate="print"/>
          <a:srcRect/>
          <a:stretch>
            <a:fillRect/>
          </a:stretch>
        </p:blipFill>
        <p:spPr bwMode="auto">
          <a:xfrm>
            <a:off x="5364088" y="3789040"/>
            <a:ext cx="3528392" cy="287655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Tm="10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260648"/>
            <a:ext cx="9144000" cy="707886"/>
          </a:xfrm>
          <a:prstGeom prst="rect">
            <a:avLst/>
          </a:prstGeom>
        </p:spPr>
        <p:txBody>
          <a:bodyPr wrap="square">
            <a:spAutoFit/>
          </a:bodyPr>
          <a:lstStyle/>
          <a:p>
            <a:pPr algn="ctr"/>
            <a:r>
              <a:rPr lang="ru-RU" sz="4000" b="1" i="1" dirty="0" smtClean="0">
                <a:solidFill>
                  <a:srgbClr val="002060"/>
                </a:solidFill>
                <a:ea typeface="Calibri" pitchFamily="34" charset="0"/>
                <a:cs typeface="Times New Roman" pitchFamily="18" charset="0"/>
              </a:rPr>
              <a:t>Формы коррупции</a:t>
            </a:r>
          </a:p>
        </p:txBody>
      </p:sp>
      <p:sp>
        <p:nvSpPr>
          <p:cNvPr id="4" name="Прямоугольник 3"/>
          <p:cNvSpPr/>
          <p:nvPr/>
        </p:nvSpPr>
        <p:spPr>
          <a:xfrm>
            <a:off x="755576" y="1340768"/>
            <a:ext cx="7416824" cy="5293757"/>
          </a:xfrm>
          <a:prstGeom prst="rect">
            <a:avLst/>
          </a:prstGeom>
        </p:spPr>
        <p:txBody>
          <a:bodyPr wrap="square">
            <a:spAutoFit/>
          </a:bodyPr>
          <a:lstStyle/>
          <a:p>
            <a:pPr>
              <a:buFont typeface="Wingdings" pitchFamily="2" charset="2"/>
              <a:buChar char="Ø"/>
            </a:pPr>
            <a:r>
              <a:rPr lang="ru-RU" sz="2600" b="1" i="1" dirty="0" smtClean="0">
                <a:ea typeface="Calibri" pitchFamily="34" charset="0"/>
                <a:cs typeface="Times New Roman" pitchFamily="18" charset="0"/>
              </a:rPr>
              <a:t> Взяточничество</a:t>
            </a:r>
          </a:p>
          <a:p>
            <a:endParaRPr lang="ru-RU" sz="2600" b="1" i="1" dirty="0" smtClean="0">
              <a:ea typeface="Calibri" pitchFamily="34" charset="0"/>
              <a:cs typeface="Times New Roman" pitchFamily="18" charset="0"/>
            </a:endParaRPr>
          </a:p>
          <a:p>
            <a:pPr>
              <a:buFont typeface="Wingdings" pitchFamily="2" charset="2"/>
              <a:buChar char="Ø"/>
            </a:pPr>
            <a:r>
              <a:rPr lang="ru-RU" sz="2600" b="1" i="1" dirty="0" smtClean="0">
                <a:ea typeface="Calibri" pitchFamily="34" charset="0"/>
                <a:cs typeface="Times New Roman" pitchFamily="18" charset="0"/>
              </a:rPr>
              <a:t> Растрата</a:t>
            </a:r>
          </a:p>
          <a:p>
            <a:pPr>
              <a:buFont typeface="Wingdings" pitchFamily="2" charset="2"/>
              <a:buChar char="Ø"/>
            </a:pPr>
            <a:endParaRPr lang="ru-RU" sz="2600" b="1" i="1" dirty="0" smtClean="0">
              <a:ea typeface="Calibri" pitchFamily="34" charset="0"/>
              <a:cs typeface="Times New Roman" pitchFamily="18" charset="0"/>
            </a:endParaRPr>
          </a:p>
          <a:p>
            <a:pPr>
              <a:buFont typeface="Wingdings" pitchFamily="2" charset="2"/>
              <a:buChar char="Ø"/>
            </a:pPr>
            <a:r>
              <a:rPr lang="ru-RU" sz="2600" b="1" i="1" dirty="0" smtClean="0">
                <a:ea typeface="Calibri" pitchFamily="34" charset="0"/>
                <a:cs typeface="Times New Roman" pitchFamily="18" charset="0"/>
              </a:rPr>
              <a:t> Вымогательство</a:t>
            </a:r>
          </a:p>
          <a:p>
            <a:endParaRPr lang="ru-RU" sz="2600" b="1" i="1" dirty="0" smtClean="0">
              <a:ea typeface="Calibri" pitchFamily="34" charset="0"/>
              <a:cs typeface="Times New Roman" pitchFamily="18" charset="0"/>
            </a:endParaRPr>
          </a:p>
          <a:p>
            <a:pPr>
              <a:buFont typeface="Wingdings" pitchFamily="2" charset="2"/>
              <a:buChar char="Ø"/>
            </a:pPr>
            <a:r>
              <a:rPr lang="ru-RU" sz="2600" b="1" i="1" dirty="0" smtClean="0">
                <a:ea typeface="Calibri" pitchFamily="34" charset="0"/>
                <a:cs typeface="Times New Roman" pitchFamily="18" charset="0"/>
              </a:rPr>
              <a:t> Злоупотребление служебным положением</a:t>
            </a:r>
          </a:p>
          <a:p>
            <a:endParaRPr lang="ru-RU" sz="2600" b="1" i="1" dirty="0" smtClean="0">
              <a:ea typeface="Calibri" pitchFamily="34" charset="0"/>
              <a:cs typeface="Times New Roman" pitchFamily="18" charset="0"/>
            </a:endParaRPr>
          </a:p>
          <a:p>
            <a:pPr>
              <a:buFont typeface="Wingdings" pitchFamily="2" charset="2"/>
              <a:buChar char="Ø"/>
            </a:pPr>
            <a:r>
              <a:rPr lang="ru-RU" sz="2600" b="1" i="1" dirty="0" smtClean="0">
                <a:ea typeface="Calibri" pitchFamily="34" charset="0"/>
                <a:cs typeface="Times New Roman" pitchFamily="18" charset="0"/>
              </a:rPr>
              <a:t> Совмещение государственной службы с</a:t>
            </a:r>
          </a:p>
          <a:p>
            <a:r>
              <a:rPr lang="ru-RU" sz="2600" b="1" i="1" dirty="0" smtClean="0">
                <a:ea typeface="Calibri" pitchFamily="34" charset="0"/>
                <a:cs typeface="Times New Roman" pitchFamily="18" charset="0"/>
              </a:rPr>
              <a:t> коммерческой деятельностью</a:t>
            </a:r>
          </a:p>
          <a:p>
            <a:endParaRPr lang="ru-RU" sz="2600" b="1" i="1" dirty="0" smtClean="0">
              <a:ea typeface="Calibri" pitchFamily="34" charset="0"/>
              <a:cs typeface="Times New Roman" pitchFamily="18" charset="0"/>
            </a:endParaRPr>
          </a:p>
          <a:p>
            <a:pPr>
              <a:buFont typeface="Wingdings" pitchFamily="2" charset="2"/>
              <a:buChar char="Ø"/>
            </a:pPr>
            <a:r>
              <a:rPr lang="ru-RU" sz="2600" b="1" i="1" dirty="0" smtClean="0">
                <a:ea typeface="Calibri" pitchFamily="34" charset="0"/>
                <a:cs typeface="Times New Roman" pitchFamily="18" charset="0"/>
              </a:rPr>
              <a:t> Непотизм (кумовство, фаворитизм) – из Конвенции ООН против коррупции</a:t>
            </a:r>
          </a:p>
        </p:txBody>
      </p:sp>
      <p:pic>
        <p:nvPicPr>
          <p:cNvPr id="49154" name="Picture 2" descr="https://im0-tub-ru.yandex.net/i?id=12d02ebe2dd63129121de5dc4260f64b-l&amp;n=13"/>
          <p:cNvPicPr>
            <a:picLocks noChangeAspect="1" noChangeArrowheads="1"/>
          </p:cNvPicPr>
          <p:nvPr/>
        </p:nvPicPr>
        <p:blipFill>
          <a:blip r:embed="rId2" cstate="print"/>
          <a:srcRect/>
          <a:stretch>
            <a:fillRect/>
          </a:stretch>
        </p:blipFill>
        <p:spPr bwMode="auto">
          <a:xfrm>
            <a:off x="5148064" y="968534"/>
            <a:ext cx="3096074" cy="269245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Tm="10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84268"/>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033470"/>
      </p:ext>
    </p:extLst>
  </p:cSld>
  <p:clrMapOvr>
    <a:masterClrMapping/>
  </p:clrMapOvr>
  <p:transition advTm="10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volg.mk.ru/upload/objects/articles/detailPicture/75/bb/4e/a31138093_2649181.jpg"/>
          <p:cNvPicPr>
            <a:picLocks noChangeAspect="1" noChangeArrowheads="1"/>
          </p:cNvPicPr>
          <p:nvPr/>
        </p:nvPicPr>
        <p:blipFill>
          <a:blip r:embed="rId2" cstate="print"/>
          <a:srcRect/>
          <a:stretch>
            <a:fillRect/>
          </a:stretch>
        </p:blipFill>
        <p:spPr bwMode="auto">
          <a:xfrm>
            <a:off x="0" y="0"/>
            <a:ext cx="9144000" cy="6858000"/>
          </a:xfrm>
          <a:prstGeom prst="rect">
            <a:avLst/>
          </a:prstGeom>
          <a:ln>
            <a:noFill/>
          </a:ln>
          <a:effectLst>
            <a:outerShdw blurRad="292100" dist="139700" dir="2700000" algn="tl" rotWithShape="0">
              <a:srgbClr val="333333">
                <a:alpha val="65000"/>
              </a:srgbClr>
            </a:outerShdw>
          </a:effectLst>
        </p:spPr>
      </p:pic>
      <p:sp>
        <p:nvSpPr>
          <p:cNvPr id="3" name="Прямоугольник 2"/>
          <p:cNvSpPr/>
          <p:nvPr/>
        </p:nvSpPr>
        <p:spPr>
          <a:xfrm>
            <a:off x="0" y="116632"/>
            <a:ext cx="9144000" cy="169277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ru-RU" sz="5200" b="1" dirty="0"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Коррупция в различных сферах деятельности</a:t>
            </a:r>
          </a:p>
        </p:txBody>
      </p:sp>
    </p:spTree>
  </p:cSld>
  <p:clrMapOvr>
    <a:masterClrMapping/>
  </p:clrMapOvr>
  <p:transition advTm="10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23528" y="142852"/>
            <a:ext cx="8640960" cy="3170099"/>
          </a:xfrm>
          <a:prstGeom prst="rect">
            <a:avLst/>
          </a:prstGeom>
        </p:spPr>
        <p:txBody>
          <a:bodyPr wrap="square">
            <a:spAutoFit/>
          </a:bodyPr>
          <a:lstStyle/>
          <a:p>
            <a:pPr algn="ctr"/>
            <a:r>
              <a:rPr lang="ru-RU" sz="4000" b="1" i="1" dirty="0" smtClean="0">
                <a:ea typeface="Calibri" pitchFamily="34" charset="0"/>
                <a:cs typeface="Times New Roman" pitchFamily="18" charset="0"/>
              </a:rPr>
              <a:t>«Коррупция – очень большая системная проблема нашей страны, и нам ещё потребуется огромное количество усилий для того, чтобы </a:t>
            </a:r>
          </a:p>
          <a:p>
            <a:pPr algn="ctr"/>
            <a:r>
              <a:rPr lang="ru-RU" sz="4000" b="1" i="1" dirty="0" smtClean="0">
                <a:ea typeface="Calibri" pitchFamily="34" charset="0"/>
                <a:cs typeface="Times New Roman" pitchFamily="18" charset="0"/>
              </a:rPr>
              <a:t>эту ситуацию исправить»</a:t>
            </a:r>
          </a:p>
        </p:txBody>
      </p:sp>
      <p:sp>
        <p:nvSpPr>
          <p:cNvPr id="4" name="Прямоугольник 3"/>
          <p:cNvSpPr/>
          <p:nvPr/>
        </p:nvSpPr>
        <p:spPr>
          <a:xfrm>
            <a:off x="5214942" y="4857760"/>
            <a:ext cx="3004349" cy="615553"/>
          </a:xfrm>
          <a:prstGeom prst="rect">
            <a:avLst/>
          </a:prstGeom>
        </p:spPr>
        <p:txBody>
          <a:bodyPr wrap="none">
            <a:spAutoFit/>
          </a:bodyPr>
          <a:lstStyle/>
          <a:p>
            <a:r>
              <a:rPr lang="ru-RU" sz="3400" b="1" i="1" dirty="0" smtClean="0">
                <a:ea typeface="Calibri" pitchFamily="34" charset="0"/>
                <a:cs typeface="Times New Roman" pitchFamily="18" charset="0"/>
              </a:rPr>
              <a:t>Д.А. Медведев</a:t>
            </a:r>
          </a:p>
        </p:txBody>
      </p:sp>
      <p:pic>
        <p:nvPicPr>
          <p:cNvPr id="35845" name="Picture 5" descr="http://www.infovoronezh.ru/images/News/7317236336.jpeg"/>
          <p:cNvPicPr>
            <a:picLocks noChangeAspect="1" noChangeArrowheads="1"/>
          </p:cNvPicPr>
          <p:nvPr/>
        </p:nvPicPr>
        <p:blipFill>
          <a:blip r:embed="rId2" cstate="print"/>
          <a:srcRect/>
          <a:stretch>
            <a:fillRect/>
          </a:stretch>
        </p:blipFill>
        <p:spPr bwMode="auto">
          <a:xfrm>
            <a:off x="467544" y="3861048"/>
            <a:ext cx="4019710" cy="2772538"/>
          </a:xfrm>
          <a:prstGeom prst="rect">
            <a:avLst/>
          </a:prstGeom>
          <a:noFill/>
        </p:spPr>
      </p:pic>
    </p:spTree>
  </p:cSld>
  <p:clrMapOvr>
    <a:masterClrMapping/>
  </p:clrMapOvr>
  <p:transition advTm="1000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268760"/>
            <a:ext cx="4139952" cy="4093428"/>
          </a:xfrm>
          <a:prstGeom prst="rect">
            <a:avLst/>
          </a:prstGeom>
        </p:spPr>
        <p:txBody>
          <a:bodyPr wrap="square">
            <a:spAutoFit/>
          </a:bodyPr>
          <a:lstStyle/>
          <a:p>
            <a:pPr algn="ctr"/>
            <a:r>
              <a:rPr lang="ru-RU" sz="2600" b="1" i="1" dirty="0" smtClean="0">
                <a:ea typeface="Calibri" pitchFamily="34" charset="0"/>
                <a:cs typeface="Times New Roman" pitchFamily="18" charset="0"/>
              </a:rPr>
              <a:t>Коррупция является одной из основных проблем современной России. Большинство россиян вынуждены давать взятки проверяющим или регистрирующим органам для ускорения оформления документов</a:t>
            </a:r>
          </a:p>
        </p:txBody>
      </p:sp>
      <p:pic>
        <p:nvPicPr>
          <p:cNvPr id="70658" name="Picture 2" descr="http://novayagazeta-ug.ru/sites/default/files/news/12-2013/apple_nutrition_facts_health_benefits_of_apples_6.jpg"/>
          <p:cNvPicPr>
            <a:picLocks noChangeAspect="1" noChangeArrowheads="1"/>
          </p:cNvPicPr>
          <p:nvPr/>
        </p:nvPicPr>
        <p:blipFill>
          <a:blip r:embed="rId2" cstate="print"/>
          <a:srcRect/>
          <a:stretch>
            <a:fillRect/>
          </a:stretch>
        </p:blipFill>
        <p:spPr bwMode="auto">
          <a:xfrm>
            <a:off x="4067944" y="332656"/>
            <a:ext cx="4708826" cy="3024336"/>
          </a:xfrm>
          <a:prstGeom prst="rect">
            <a:avLst/>
          </a:prstGeom>
          <a:ln>
            <a:noFill/>
          </a:ln>
          <a:effectLst>
            <a:outerShdw blurRad="292100" dist="139700" dir="2700000" algn="tl" rotWithShape="0">
              <a:srgbClr val="333333">
                <a:alpha val="65000"/>
              </a:srgbClr>
            </a:outerShdw>
          </a:effectLst>
        </p:spPr>
      </p:pic>
      <p:pic>
        <p:nvPicPr>
          <p:cNvPr id="48130" name="Picture 2" descr="https://im0-tub-ru.yandex.net/i?id=041b73ddc42eee644c73ed6924b87f40-l&amp;n=13"/>
          <p:cNvPicPr>
            <a:picLocks noChangeAspect="1" noChangeArrowheads="1"/>
          </p:cNvPicPr>
          <p:nvPr/>
        </p:nvPicPr>
        <p:blipFill>
          <a:blip r:embed="rId3" cstate="print"/>
          <a:srcRect/>
          <a:stretch>
            <a:fillRect/>
          </a:stretch>
        </p:blipFill>
        <p:spPr bwMode="auto">
          <a:xfrm>
            <a:off x="4067944" y="3501008"/>
            <a:ext cx="4752528" cy="313270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Tm="10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502688"/>
            <a:ext cx="8784976" cy="4893647"/>
          </a:xfrm>
          <a:prstGeom prst="rect">
            <a:avLst/>
          </a:prstGeom>
        </p:spPr>
        <p:txBody>
          <a:bodyPr wrap="square">
            <a:spAutoFit/>
          </a:bodyPr>
          <a:lstStyle/>
          <a:p>
            <a:pPr>
              <a:buFont typeface="Wingdings" pitchFamily="2" charset="2"/>
              <a:buChar char="Ø"/>
            </a:pPr>
            <a:r>
              <a:rPr lang="ru-RU" sz="2600" b="1" i="1" dirty="0" smtClean="0">
                <a:ea typeface="Calibri" pitchFamily="34" charset="0"/>
                <a:cs typeface="Times New Roman" pitchFamily="18" charset="0"/>
              </a:rPr>
              <a:t> таможенные службы; </a:t>
            </a:r>
          </a:p>
          <a:p>
            <a:pPr>
              <a:buFont typeface="Wingdings" pitchFamily="2" charset="2"/>
              <a:buChar char="Ø"/>
            </a:pPr>
            <a:r>
              <a:rPr lang="ru-RU" sz="2600" b="1" i="1" dirty="0" smtClean="0">
                <a:ea typeface="Calibri" pitchFamily="34" charset="0"/>
                <a:cs typeface="Times New Roman" pitchFamily="18" charset="0"/>
              </a:rPr>
              <a:t> медицинские организации; </a:t>
            </a:r>
          </a:p>
          <a:p>
            <a:pPr>
              <a:buFont typeface="Wingdings" pitchFamily="2" charset="2"/>
              <a:buChar char="Ø"/>
            </a:pPr>
            <a:r>
              <a:rPr lang="ru-RU" sz="2600" b="1" i="1" dirty="0" smtClean="0">
                <a:ea typeface="Calibri" pitchFamily="34" charset="0"/>
                <a:cs typeface="Times New Roman" pitchFamily="18" charset="0"/>
              </a:rPr>
              <a:t> автоинспекции; </a:t>
            </a:r>
          </a:p>
          <a:p>
            <a:pPr>
              <a:buFont typeface="Wingdings" pitchFamily="2" charset="2"/>
              <a:buChar char="Ø"/>
            </a:pPr>
            <a:r>
              <a:rPr lang="ru-RU" sz="2600" b="1" i="1" dirty="0" smtClean="0">
                <a:ea typeface="Calibri" pitchFamily="34" charset="0"/>
                <a:cs typeface="Times New Roman" pitchFamily="18" charset="0"/>
              </a:rPr>
              <a:t> судебные органы; </a:t>
            </a:r>
          </a:p>
          <a:p>
            <a:pPr>
              <a:buFont typeface="Wingdings" pitchFamily="2" charset="2"/>
              <a:buChar char="Ø"/>
            </a:pPr>
            <a:r>
              <a:rPr lang="ru-RU" sz="2600" b="1" i="1" dirty="0" smtClean="0">
                <a:ea typeface="Calibri" pitchFamily="34" charset="0"/>
                <a:cs typeface="Times New Roman" pitchFamily="18" charset="0"/>
              </a:rPr>
              <a:t> налоговые органы; </a:t>
            </a:r>
          </a:p>
          <a:p>
            <a:pPr>
              <a:buFont typeface="Wingdings" pitchFamily="2" charset="2"/>
              <a:buChar char="Ø"/>
            </a:pPr>
            <a:r>
              <a:rPr lang="ru-RU" sz="2600" b="1" i="1" dirty="0" smtClean="0">
                <a:ea typeface="Calibri" pitchFamily="34" charset="0"/>
                <a:cs typeface="Times New Roman" pitchFamily="18" charset="0"/>
              </a:rPr>
              <a:t> правоохранительные органы; </a:t>
            </a:r>
          </a:p>
          <a:p>
            <a:pPr>
              <a:buFont typeface="Wingdings" pitchFamily="2" charset="2"/>
              <a:buChar char="Ø"/>
            </a:pPr>
            <a:r>
              <a:rPr lang="ru-RU" sz="2600" b="1" i="1" dirty="0" smtClean="0">
                <a:ea typeface="Calibri" pitchFamily="34" charset="0"/>
                <a:cs typeface="Times New Roman" pitchFamily="18" charset="0"/>
              </a:rPr>
              <a:t> лицензирование и регистрация предпринимательской деятельности; </a:t>
            </a:r>
          </a:p>
          <a:p>
            <a:pPr>
              <a:buFont typeface="Wingdings" pitchFamily="2" charset="2"/>
              <a:buChar char="Ø"/>
            </a:pPr>
            <a:r>
              <a:rPr lang="ru-RU" sz="2600" b="1" i="1" dirty="0" smtClean="0">
                <a:ea typeface="Calibri" pitchFamily="34" charset="0"/>
                <a:cs typeface="Times New Roman" pitchFamily="18" charset="0"/>
              </a:rPr>
              <a:t> выдача разрешений на размещение и проведение банковских операций с бюджетными средствами; </a:t>
            </a:r>
          </a:p>
          <a:p>
            <a:pPr>
              <a:buFont typeface="Wingdings" pitchFamily="2" charset="2"/>
              <a:buChar char="Ø"/>
            </a:pPr>
            <a:r>
              <a:rPr lang="ru-RU" sz="2600" b="1" i="1" dirty="0" smtClean="0">
                <a:ea typeface="Calibri" pitchFamily="34" charset="0"/>
                <a:cs typeface="Times New Roman" pitchFamily="18" charset="0"/>
              </a:rPr>
              <a:t> получение кредитов; </a:t>
            </a:r>
          </a:p>
          <a:p>
            <a:pPr>
              <a:buFont typeface="Wingdings" pitchFamily="2" charset="2"/>
              <a:buChar char="Ø"/>
            </a:pPr>
            <a:r>
              <a:rPr lang="ru-RU" sz="2600" b="1" i="1" dirty="0" smtClean="0">
                <a:ea typeface="Calibri" pitchFamily="34" charset="0"/>
                <a:cs typeface="Times New Roman" pitchFamily="18" charset="0"/>
              </a:rPr>
              <a:t> получение экспортных квот </a:t>
            </a:r>
          </a:p>
        </p:txBody>
      </p:sp>
      <p:sp>
        <p:nvSpPr>
          <p:cNvPr id="3" name="Прямоугольник 2"/>
          <p:cNvSpPr/>
          <p:nvPr/>
        </p:nvSpPr>
        <p:spPr>
          <a:xfrm>
            <a:off x="0" y="0"/>
            <a:ext cx="9144000" cy="1323439"/>
          </a:xfrm>
          <a:prstGeom prst="rect">
            <a:avLst/>
          </a:prstGeom>
        </p:spPr>
        <p:txBody>
          <a:bodyPr wrap="square">
            <a:spAutoFit/>
          </a:bodyPr>
          <a:lstStyle/>
          <a:p>
            <a:pPr algn="ctr"/>
            <a:r>
              <a:rPr lang="ru-RU" sz="4000" b="1" i="1" dirty="0" smtClean="0">
                <a:solidFill>
                  <a:srgbClr val="002060"/>
                </a:solidFill>
                <a:ea typeface="Calibri" pitchFamily="34" charset="0"/>
                <a:cs typeface="Times New Roman" pitchFamily="18" charset="0"/>
              </a:rPr>
              <a:t>Сферы деятельности наиболее подверженные коррупции в России</a:t>
            </a:r>
          </a:p>
        </p:txBody>
      </p:sp>
      <p:pic>
        <p:nvPicPr>
          <p:cNvPr id="47105" name="Picture 1" descr="F:\Коррупция\55d1c5e18c56c_1439811041.jpg"/>
          <p:cNvPicPr>
            <a:picLocks noChangeAspect="1" noChangeArrowheads="1"/>
          </p:cNvPicPr>
          <p:nvPr/>
        </p:nvPicPr>
        <p:blipFill>
          <a:blip r:embed="rId2" cstate="print"/>
          <a:srcRect/>
          <a:stretch>
            <a:fillRect/>
          </a:stretch>
        </p:blipFill>
        <p:spPr bwMode="auto">
          <a:xfrm>
            <a:off x="5220072" y="1412776"/>
            <a:ext cx="3715613" cy="232225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Tm="10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1323439"/>
          </a:xfrm>
          <a:prstGeom prst="rect">
            <a:avLst/>
          </a:prstGeom>
        </p:spPr>
        <p:txBody>
          <a:bodyPr wrap="square">
            <a:spAutoFit/>
          </a:bodyPr>
          <a:lstStyle/>
          <a:p>
            <a:pPr algn="ctr"/>
            <a:r>
              <a:rPr lang="ru-RU" sz="4000" b="1" i="1" dirty="0" smtClean="0">
                <a:solidFill>
                  <a:srgbClr val="002060"/>
                </a:solidFill>
                <a:ea typeface="Calibri" pitchFamily="34" charset="0"/>
                <a:cs typeface="Times New Roman" pitchFamily="18" charset="0"/>
              </a:rPr>
              <a:t>Сферы деятельности наиболее подверженные коррупции в России</a:t>
            </a:r>
          </a:p>
        </p:txBody>
      </p:sp>
      <p:pic>
        <p:nvPicPr>
          <p:cNvPr id="66562" name="Picture 2" descr="http://www.pk25.ru/upload_files/news/17464_1.jpg"/>
          <p:cNvPicPr>
            <a:picLocks noChangeAspect="1" noChangeArrowheads="1"/>
          </p:cNvPicPr>
          <p:nvPr/>
        </p:nvPicPr>
        <p:blipFill>
          <a:blip r:embed="rId2" cstate="print"/>
          <a:srcRect/>
          <a:stretch>
            <a:fillRect/>
          </a:stretch>
        </p:blipFill>
        <p:spPr bwMode="auto">
          <a:xfrm>
            <a:off x="655370" y="1412776"/>
            <a:ext cx="3556590" cy="2555776"/>
          </a:xfrm>
          <a:prstGeom prst="rect">
            <a:avLst/>
          </a:prstGeom>
          <a:ln>
            <a:noFill/>
          </a:ln>
          <a:effectLst>
            <a:outerShdw blurRad="292100" dist="139700" dir="2700000" algn="tl" rotWithShape="0">
              <a:srgbClr val="333333">
                <a:alpha val="65000"/>
              </a:srgbClr>
            </a:outerShdw>
          </a:effectLst>
        </p:spPr>
      </p:pic>
      <p:pic>
        <p:nvPicPr>
          <p:cNvPr id="66564" name="Picture 4" descr="http://penza-n.ru/wp-content/uploads/2015/11/147410_g-1024x770.jpg"/>
          <p:cNvPicPr>
            <a:picLocks noChangeAspect="1" noChangeArrowheads="1"/>
          </p:cNvPicPr>
          <p:nvPr/>
        </p:nvPicPr>
        <p:blipFill>
          <a:blip r:embed="rId3" cstate="print"/>
          <a:srcRect/>
          <a:stretch>
            <a:fillRect/>
          </a:stretch>
        </p:blipFill>
        <p:spPr bwMode="auto">
          <a:xfrm>
            <a:off x="4860032" y="1412776"/>
            <a:ext cx="3555138" cy="2592288"/>
          </a:xfrm>
          <a:prstGeom prst="rect">
            <a:avLst/>
          </a:prstGeom>
          <a:ln>
            <a:noFill/>
          </a:ln>
          <a:effectLst>
            <a:outerShdw blurRad="292100" dist="139700" dir="2700000" algn="tl" rotWithShape="0">
              <a:srgbClr val="333333">
                <a:alpha val="65000"/>
              </a:srgbClr>
            </a:outerShdw>
          </a:effectLst>
        </p:spPr>
      </p:pic>
      <p:pic>
        <p:nvPicPr>
          <p:cNvPr id="66566" name="Picture 6" descr="http://tramis.ru/public/media/images/tmpphpYtzOKg147618693257fcd334cb772.png"/>
          <p:cNvPicPr>
            <a:picLocks noChangeAspect="1" noChangeArrowheads="1"/>
          </p:cNvPicPr>
          <p:nvPr/>
        </p:nvPicPr>
        <p:blipFill>
          <a:blip r:embed="rId4" cstate="print"/>
          <a:srcRect/>
          <a:stretch>
            <a:fillRect/>
          </a:stretch>
        </p:blipFill>
        <p:spPr bwMode="auto">
          <a:xfrm>
            <a:off x="4860032" y="4077072"/>
            <a:ext cx="3528392" cy="2618340"/>
          </a:xfrm>
          <a:prstGeom prst="rect">
            <a:avLst/>
          </a:prstGeom>
          <a:ln>
            <a:noFill/>
          </a:ln>
          <a:effectLst>
            <a:outerShdw blurRad="292100" dist="139700" dir="2700000" algn="tl" rotWithShape="0">
              <a:srgbClr val="333333">
                <a:alpha val="65000"/>
              </a:srgbClr>
            </a:outerShdw>
          </a:effectLst>
        </p:spPr>
      </p:pic>
      <p:pic>
        <p:nvPicPr>
          <p:cNvPr id="66568" name="Picture 8" descr="http://newirkutsk.ru/upload/iblock/a49/2800x1923.jpg"/>
          <p:cNvPicPr>
            <a:picLocks noChangeAspect="1" noChangeArrowheads="1"/>
          </p:cNvPicPr>
          <p:nvPr/>
        </p:nvPicPr>
        <p:blipFill>
          <a:blip r:embed="rId5" cstate="print"/>
          <a:srcRect/>
          <a:stretch>
            <a:fillRect/>
          </a:stretch>
        </p:blipFill>
        <p:spPr bwMode="auto">
          <a:xfrm>
            <a:off x="656124" y="4077072"/>
            <a:ext cx="3580320" cy="259228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Tm="10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988840"/>
            <a:ext cx="8712968" cy="1162050"/>
          </a:xfrm>
        </p:spPr>
        <p:txBody>
          <a:bodyPr>
            <a:noAutofit/>
          </a:bodyPr>
          <a:lstStyle/>
          <a:p>
            <a:pPr lvl="0"/>
            <a:r>
              <a:rPr lang="ru-RU" sz="2600" i="1" dirty="0" smtClean="0">
                <a:latin typeface="+mn-lt"/>
                <a:ea typeface="Calibri" pitchFamily="34" charset="0"/>
                <a:cs typeface="Times New Roman" pitchFamily="18" charset="0"/>
              </a:rPr>
              <a:t>Таланов С.Л. Девиантное поведение в вузах ЦФО и СЗФО: причины, масштабы, разновидности, перспективы противостояния / С.Л. Таланов // </a:t>
            </a:r>
            <a:r>
              <a:rPr lang="en-US" sz="2600" i="1" dirty="0" smtClean="0">
                <a:latin typeface="+mn-lt"/>
                <a:ea typeface="Calibri" pitchFamily="34" charset="0"/>
                <a:cs typeface="Times New Roman" pitchFamily="18" charset="0"/>
              </a:rPr>
              <a:t>ALMA MATER</a:t>
            </a:r>
            <a:r>
              <a:rPr lang="ru-RU" sz="2600" i="1" dirty="0" smtClean="0">
                <a:latin typeface="+mn-lt"/>
                <a:ea typeface="Calibri" pitchFamily="34" charset="0"/>
                <a:cs typeface="Times New Roman" pitchFamily="18" charset="0"/>
              </a:rPr>
              <a:t>. – 2013. - №10. – С.28-36</a:t>
            </a:r>
            <a:br>
              <a:rPr lang="ru-RU" sz="2600" i="1" dirty="0" smtClean="0">
                <a:latin typeface="+mn-lt"/>
                <a:ea typeface="Calibri" pitchFamily="34" charset="0"/>
                <a:cs typeface="Times New Roman" pitchFamily="18" charset="0"/>
              </a:rPr>
            </a:br>
            <a:endParaRPr lang="ru-RU" sz="2600" i="1" dirty="0">
              <a:latin typeface="+mn-lt"/>
              <a:ea typeface="Calibri" pitchFamily="34" charset="0"/>
              <a:cs typeface="Times New Roman" pitchFamily="18" charset="0"/>
            </a:endParaRPr>
          </a:p>
        </p:txBody>
      </p:sp>
      <p:sp>
        <p:nvSpPr>
          <p:cNvPr id="4" name="Текст 3"/>
          <p:cNvSpPr>
            <a:spLocks noGrp="1"/>
          </p:cNvSpPr>
          <p:nvPr>
            <p:ph type="body" sz="half" idx="2"/>
          </p:nvPr>
        </p:nvSpPr>
        <p:spPr>
          <a:xfrm>
            <a:off x="179512" y="2852936"/>
            <a:ext cx="5400600" cy="3816424"/>
          </a:xfrm>
        </p:spPr>
        <p:txBody>
          <a:bodyPr>
            <a:noAutofit/>
          </a:bodyPr>
          <a:lstStyle/>
          <a:p>
            <a:pPr algn="ctr"/>
            <a:r>
              <a:rPr lang="ru-RU" sz="2600" b="1" i="1" dirty="0" smtClean="0">
                <a:ea typeface="Calibri" pitchFamily="34" charset="0"/>
                <a:cs typeface="Times New Roman" pitchFamily="18" charset="0"/>
              </a:rPr>
              <a:t>В настоящее время в стране идет активная борьба с коррупцией. Многочисленные социологические исследования показывают, что коррупция получила широкое распространение в ГИБДД, в сфере государственных и муниципальных закупок, системах здравоохранения и образования</a:t>
            </a:r>
            <a:endParaRPr lang="ru-RU" sz="2600" b="1" i="1" dirty="0">
              <a:ea typeface="Calibri" pitchFamily="34" charset="0"/>
              <a:cs typeface="Times New Roman" pitchFamily="18" charset="0"/>
            </a:endParaRPr>
          </a:p>
        </p:txBody>
      </p:sp>
      <p:pic>
        <p:nvPicPr>
          <p:cNvPr id="5" name="Picture 2" descr="http://www.bsaa.edu.ru/images/logo_BGAY.png"/>
          <p:cNvPicPr>
            <a:picLocks noChangeAspect="1" noChangeArrowheads="1"/>
          </p:cNvPicPr>
          <p:nvPr/>
        </p:nvPicPr>
        <p:blipFill>
          <a:blip r:embed="rId2" cstate="print"/>
          <a:srcRect/>
          <a:stretch>
            <a:fillRect/>
          </a:stretch>
        </p:blipFill>
        <p:spPr bwMode="auto">
          <a:xfrm>
            <a:off x="755576" y="116632"/>
            <a:ext cx="1044386" cy="1055801"/>
          </a:xfrm>
          <a:prstGeom prst="rect">
            <a:avLst/>
          </a:prstGeom>
          <a:noFill/>
        </p:spPr>
      </p:pic>
      <p:sp>
        <p:nvSpPr>
          <p:cNvPr id="6" name="Горизонтальный свиток 5"/>
          <p:cNvSpPr/>
          <p:nvPr/>
        </p:nvSpPr>
        <p:spPr>
          <a:xfrm>
            <a:off x="2483768" y="116632"/>
            <a:ext cx="6480720" cy="1033272"/>
          </a:xfrm>
          <a:prstGeom prst="horizont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b="1" i="1" dirty="0" smtClean="0">
                <a:solidFill>
                  <a:schemeClr val="tx1"/>
                </a:solidFill>
                <a:ea typeface="Calibri" pitchFamily="34" charset="0"/>
                <a:cs typeface="Times New Roman" pitchFamily="18" charset="0"/>
              </a:rPr>
              <a:t>Эта статья находится в библиотечном фонде</a:t>
            </a:r>
          </a:p>
          <a:p>
            <a:pPr algn="ctr"/>
            <a:r>
              <a:rPr lang="ru-RU" b="1" i="1" dirty="0" smtClean="0">
                <a:solidFill>
                  <a:schemeClr val="tx1"/>
                </a:solidFill>
                <a:ea typeface="Calibri" pitchFamily="34" charset="0"/>
                <a:cs typeface="Times New Roman" pitchFamily="18" charset="0"/>
              </a:rPr>
              <a:t> Белгородского ГАУ </a:t>
            </a:r>
          </a:p>
        </p:txBody>
      </p:sp>
      <p:pic>
        <p:nvPicPr>
          <p:cNvPr id="5122" name="Picture 2" descr="C:\Documents and Settings\sorokina_an\Рабочий стол\антикоррупция\CCF01042019_00008.jpg"/>
          <p:cNvPicPr>
            <a:picLocks noGrp="1" noChangeAspect="1" noChangeArrowheads="1"/>
          </p:cNvPicPr>
          <p:nvPr>
            <p:ph idx="1"/>
          </p:nvPr>
        </p:nvPicPr>
        <p:blipFill>
          <a:blip r:embed="rId3" cstate="print"/>
          <a:srcRect l="3035" t="1928" r="3465" b="5524"/>
          <a:stretch>
            <a:fillRect/>
          </a:stretch>
        </p:blipFill>
        <p:spPr bwMode="auto">
          <a:xfrm>
            <a:off x="5580112" y="2708920"/>
            <a:ext cx="2448272" cy="3358502"/>
          </a:xfrm>
          <a:prstGeom prst="rect">
            <a:avLst/>
          </a:prstGeom>
          <a:ln>
            <a:noFill/>
          </a:ln>
          <a:effectLst>
            <a:outerShdw blurRad="292100" dist="139700" dir="2700000" algn="tl" rotWithShape="0">
              <a:srgbClr val="333333">
                <a:alpha val="65000"/>
              </a:srgbClr>
            </a:outerShdw>
          </a:effectLst>
        </p:spPr>
      </p:pic>
      <p:pic>
        <p:nvPicPr>
          <p:cNvPr id="5123" name="Picture 3" descr="C:\Documents and Settings\sorokina_an\Рабочий стол\антикоррупция\CCF01042019_00009.jpg"/>
          <p:cNvPicPr>
            <a:picLocks noChangeAspect="1" noChangeArrowheads="1"/>
          </p:cNvPicPr>
          <p:nvPr/>
        </p:nvPicPr>
        <p:blipFill>
          <a:blip r:embed="rId4" cstate="print"/>
          <a:srcRect l="7046" t="1695" r="6050" b="5085"/>
          <a:stretch>
            <a:fillRect/>
          </a:stretch>
        </p:blipFill>
        <p:spPr bwMode="auto">
          <a:xfrm>
            <a:off x="6732240" y="3318068"/>
            <a:ext cx="2284525" cy="339591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Tm="1000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1323439"/>
          </a:xfrm>
          <a:prstGeom prst="rect">
            <a:avLst/>
          </a:prstGeom>
        </p:spPr>
        <p:txBody>
          <a:bodyPr wrap="square">
            <a:spAutoFit/>
          </a:bodyPr>
          <a:lstStyle/>
          <a:p>
            <a:pPr algn="ctr"/>
            <a:r>
              <a:rPr lang="ru-RU" sz="4000" b="1" i="1" dirty="0" smtClean="0">
                <a:solidFill>
                  <a:srgbClr val="002060"/>
                </a:solidFill>
                <a:ea typeface="Calibri" pitchFamily="34" charset="0"/>
                <a:cs typeface="Times New Roman" pitchFamily="18" charset="0"/>
              </a:rPr>
              <a:t>Сферы деятельности наиболее подверженные коррупции в России</a:t>
            </a:r>
          </a:p>
        </p:txBody>
      </p:sp>
      <p:sp>
        <p:nvSpPr>
          <p:cNvPr id="3" name="Прямоугольник 2"/>
          <p:cNvSpPr/>
          <p:nvPr/>
        </p:nvSpPr>
        <p:spPr>
          <a:xfrm>
            <a:off x="539552" y="1556792"/>
            <a:ext cx="8136904" cy="2893100"/>
          </a:xfrm>
          <a:prstGeom prst="rect">
            <a:avLst/>
          </a:prstGeom>
        </p:spPr>
        <p:txBody>
          <a:bodyPr wrap="square">
            <a:spAutoFit/>
          </a:bodyPr>
          <a:lstStyle/>
          <a:p>
            <a:pPr>
              <a:buFont typeface="Wingdings" pitchFamily="2" charset="2"/>
              <a:buChar char="Ø"/>
            </a:pPr>
            <a:r>
              <a:rPr lang="ru-RU" sz="2600" b="1" i="1" dirty="0" smtClean="0">
                <a:ea typeface="Calibri" pitchFamily="34" charset="0"/>
                <a:cs typeface="Times New Roman" pitchFamily="18" charset="0"/>
              </a:rPr>
              <a:t> строительство и ремонт за счёт бюджетных средств; </a:t>
            </a:r>
          </a:p>
          <a:p>
            <a:pPr>
              <a:buFont typeface="Wingdings" pitchFamily="2" charset="2"/>
              <a:buChar char="Ø"/>
            </a:pPr>
            <a:r>
              <a:rPr lang="ru-RU" sz="2600" b="1" i="1" dirty="0" smtClean="0">
                <a:ea typeface="Calibri" pitchFamily="34" charset="0"/>
                <a:cs typeface="Times New Roman" pitchFamily="18" charset="0"/>
              </a:rPr>
              <a:t> освобождение от призыва на военную службу в вооружённые силы; </a:t>
            </a:r>
          </a:p>
          <a:p>
            <a:pPr>
              <a:buFont typeface="Wingdings" pitchFamily="2" charset="2"/>
              <a:buChar char="Ø"/>
            </a:pPr>
            <a:r>
              <a:rPr lang="ru-RU" sz="2600" b="1" i="1" dirty="0" smtClean="0">
                <a:ea typeface="Calibri" pitchFamily="34" charset="0"/>
                <a:cs typeface="Times New Roman" pitchFamily="18" charset="0"/>
              </a:rPr>
              <a:t> поступление в государственные высшие учебные заведения</a:t>
            </a:r>
          </a:p>
          <a:p>
            <a:endParaRPr lang="ru-RU" sz="2600" b="1" i="1" dirty="0" smtClean="0">
              <a:ea typeface="Calibri" pitchFamily="34" charset="0"/>
              <a:cs typeface="Times New Roman" pitchFamily="18" charset="0"/>
            </a:endParaRP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3007" y="4046068"/>
            <a:ext cx="5457986" cy="26588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advTm="1000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260648"/>
            <a:ext cx="9144000" cy="1323439"/>
          </a:xfrm>
          <a:prstGeom prst="rect">
            <a:avLst/>
          </a:prstGeom>
        </p:spPr>
        <p:txBody>
          <a:bodyPr wrap="square">
            <a:spAutoFit/>
          </a:bodyPr>
          <a:lstStyle/>
          <a:p>
            <a:pPr algn="ctr"/>
            <a:r>
              <a:rPr lang="ru-RU" sz="4000" b="1" i="1" dirty="0" smtClean="0">
                <a:solidFill>
                  <a:srgbClr val="002060"/>
                </a:solidFill>
                <a:ea typeface="Calibri" pitchFamily="34" charset="0"/>
                <a:cs typeface="Times New Roman" pitchFamily="18" charset="0"/>
              </a:rPr>
              <a:t>Сферы деятельности наиболее подверженные коррупции в России</a:t>
            </a:r>
          </a:p>
        </p:txBody>
      </p:sp>
      <p:sp>
        <p:nvSpPr>
          <p:cNvPr id="3" name="Прямоугольник 2"/>
          <p:cNvSpPr/>
          <p:nvPr/>
        </p:nvSpPr>
        <p:spPr>
          <a:xfrm>
            <a:off x="395536" y="1566371"/>
            <a:ext cx="8352928" cy="2893100"/>
          </a:xfrm>
          <a:prstGeom prst="rect">
            <a:avLst/>
          </a:prstGeom>
        </p:spPr>
        <p:txBody>
          <a:bodyPr wrap="square">
            <a:spAutoFit/>
          </a:bodyPr>
          <a:lstStyle/>
          <a:p>
            <a:pPr>
              <a:buFont typeface="Wingdings" pitchFamily="2" charset="2"/>
              <a:buChar char="Ø"/>
            </a:pPr>
            <a:r>
              <a:rPr lang="ru-RU" sz="2600" b="1" i="1" dirty="0" smtClean="0">
                <a:ea typeface="Calibri" pitchFamily="34" charset="0"/>
                <a:cs typeface="Times New Roman" pitchFamily="18" charset="0"/>
              </a:rPr>
              <a:t> государственная регистрация, аттестация и аккредитация негосударственных высших учебных заведений; </a:t>
            </a:r>
          </a:p>
          <a:p>
            <a:pPr>
              <a:buFont typeface="Wingdings" pitchFamily="2" charset="2"/>
              <a:buChar char="Ø"/>
            </a:pPr>
            <a:r>
              <a:rPr lang="ru-RU" sz="2600" b="1" i="1" dirty="0" smtClean="0">
                <a:ea typeface="Calibri" pitchFamily="34" charset="0"/>
                <a:cs typeface="Times New Roman" pitchFamily="18" charset="0"/>
              </a:rPr>
              <a:t> прием на службу, позволяющую иметь значительный незаконный доход от должности в государственных и муниципальных учреждениях; </a:t>
            </a:r>
          </a:p>
          <a:p>
            <a:pPr>
              <a:buFont typeface="Wingdings" pitchFamily="2" charset="2"/>
              <a:buChar char="Ø"/>
            </a:pPr>
            <a:r>
              <a:rPr lang="ru-RU" sz="2600" b="1" i="1" dirty="0" smtClean="0">
                <a:ea typeface="Calibri" pitchFamily="34" charset="0"/>
                <a:cs typeface="Times New Roman" pitchFamily="18" charset="0"/>
              </a:rPr>
              <a:t> формирование партийных избирательных списков</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64348" y="4281455"/>
            <a:ext cx="3960440" cy="2817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1574" y="4291561"/>
            <a:ext cx="3600400" cy="2830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Tm="1000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4293096"/>
            <a:ext cx="9144000" cy="2092881"/>
          </a:xfrm>
          <a:prstGeom prst="rect">
            <a:avLst/>
          </a:prstGeom>
        </p:spPr>
        <p:txBody>
          <a:bodyPr wrap="square">
            <a:spAutoFit/>
          </a:bodyPr>
          <a:lstStyle/>
          <a:p>
            <a:pPr algn="ctr"/>
            <a:r>
              <a:rPr lang="ru-RU" sz="2600" b="1" i="1" dirty="0" smtClean="0">
                <a:ea typeface="Calibri" pitchFamily="34" charset="0"/>
                <a:cs typeface="Times New Roman" pitchFamily="18" charset="0"/>
              </a:rPr>
              <a:t>Наиболее коррумпированной сферой экономики является сфера предоставления государственных и муниципальных услуг, по данным статистики в 2011 году средний размер взятки составил в два с половиной раза выше, </a:t>
            </a:r>
          </a:p>
          <a:p>
            <a:pPr algn="ctr"/>
            <a:r>
              <a:rPr lang="ru-RU" sz="2600" b="1" i="1" dirty="0" smtClean="0">
                <a:ea typeface="Calibri" pitchFamily="34" charset="0"/>
                <a:cs typeface="Times New Roman" pitchFamily="18" charset="0"/>
              </a:rPr>
              <a:t>чем в 2009 году </a:t>
            </a:r>
          </a:p>
        </p:txBody>
      </p:sp>
      <p:pic>
        <p:nvPicPr>
          <p:cNvPr id="71682" name="Picture 2" descr="http://cherkesk.bezformata.ru/content/image71750458.jpg"/>
          <p:cNvPicPr>
            <a:picLocks noChangeAspect="1" noChangeArrowheads="1"/>
          </p:cNvPicPr>
          <p:nvPr/>
        </p:nvPicPr>
        <p:blipFill>
          <a:blip r:embed="rId2" cstate="print"/>
          <a:srcRect b="4145"/>
          <a:stretch>
            <a:fillRect/>
          </a:stretch>
        </p:blipFill>
        <p:spPr bwMode="auto">
          <a:xfrm>
            <a:off x="2123728" y="332656"/>
            <a:ext cx="4896544" cy="381642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Tm="1000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79512" y="2132856"/>
            <a:ext cx="4608512" cy="4093428"/>
          </a:xfrm>
          <a:prstGeom prst="rect">
            <a:avLst/>
          </a:prstGeom>
        </p:spPr>
        <p:txBody>
          <a:bodyPr wrap="square">
            <a:spAutoFit/>
          </a:bodyPr>
          <a:lstStyle/>
          <a:p>
            <a:pPr algn="ctr">
              <a:buFont typeface="Wingdings" pitchFamily="2" charset="2"/>
              <a:buChar char="Ø"/>
            </a:pPr>
            <a:r>
              <a:rPr lang="ru-RU" sz="2600" b="1" i="1" dirty="0" smtClean="0">
                <a:ea typeface="Calibri" pitchFamily="34" charset="0"/>
                <a:cs typeface="Times New Roman" pitchFamily="18" charset="0"/>
              </a:rPr>
              <a:t> Международная организация </a:t>
            </a:r>
            <a:r>
              <a:rPr lang="en-US" sz="2600" b="1" i="1" dirty="0" smtClean="0">
                <a:ea typeface="Calibri" pitchFamily="34" charset="0"/>
                <a:cs typeface="Times New Roman" pitchFamily="18" charset="0"/>
              </a:rPr>
              <a:t>Transparency International</a:t>
            </a:r>
            <a:r>
              <a:rPr lang="ru-RU" sz="2600" b="1" i="1" dirty="0" smtClean="0">
                <a:ea typeface="Calibri" pitchFamily="34" charset="0"/>
                <a:cs typeface="Times New Roman" pitchFamily="18" charset="0"/>
              </a:rPr>
              <a:t> оценила рынок российской коррупции в 300 миллиардов долларов;</a:t>
            </a:r>
          </a:p>
          <a:p>
            <a:pPr algn="ctr">
              <a:buFont typeface="Wingdings" pitchFamily="2" charset="2"/>
              <a:buChar char="Ø"/>
            </a:pPr>
            <a:endParaRPr lang="ru-RU" sz="2600" b="1" i="1" dirty="0" smtClean="0">
              <a:ea typeface="Calibri" pitchFamily="34" charset="0"/>
              <a:cs typeface="Times New Roman" pitchFamily="18" charset="0"/>
            </a:endParaRPr>
          </a:p>
          <a:p>
            <a:pPr algn="ctr">
              <a:buFont typeface="Wingdings" pitchFamily="2" charset="2"/>
              <a:buChar char="Ø"/>
            </a:pPr>
            <a:r>
              <a:rPr lang="ru-RU" sz="2600" b="1" i="1" dirty="0" smtClean="0">
                <a:ea typeface="Calibri" pitchFamily="34" charset="0"/>
                <a:cs typeface="Times New Roman" pitchFamily="18" charset="0"/>
              </a:rPr>
              <a:t> 5,5 миллиардов долларов – оборот коррупционных средств в образовании Российской Федерации</a:t>
            </a:r>
          </a:p>
        </p:txBody>
      </p:sp>
      <p:sp>
        <p:nvSpPr>
          <p:cNvPr id="5" name="Прямоугольник 4"/>
          <p:cNvSpPr/>
          <p:nvPr/>
        </p:nvSpPr>
        <p:spPr>
          <a:xfrm>
            <a:off x="0" y="116632"/>
            <a:ext cx="9144000" cy="1600438"/>
          </a:xfrm>
          <a:prstGeom prst="rect">
            <a:avLst/>
          </a:prstGeom>
        </p:spPr>
        <p:txBody>
          <a:bodyPr wrap="square">
            <a:spAutoFit/>
          </a:bodyPr>
          <a:lstStyle/>
          <a:p>
            <a:pPr algn="ctr"/>
            <a:r>
              <a:rPr lang="ru-RU" sz="4000" b="1" i="1" dirty="0" smtClean="0">
                <a:solidFill>
                  <a:srgbClr val="002060"/>
                </a:solidFill>
                <a:ea typeface="Calibri" pitchFamily="34" charset="0"/>
                <a:cs typeface="Times New Roman" pitchFamily="18" charset="0"/>
              </a:rPr>
              <a:t>Масштабы российской коррупции в образовании</a:t>
            </a:r>
            <a:r>
              <a:rPr lang="ru-RU" dirty="0" smtClean="0"/>
              <a:t/>
            </a:r>
            <a:br>
              <a:rPr lang="ru-RU" dirty="0" smtClean="0"/>
            </a:br>
            <a:endParaRPr lang="ru-RU" dirty="0"/>
          </a:p>
        </p:txBody>
      </p:sp>
      <p:pic>
        <p:nvPicPr>
          <p:cNvPr id="43010" name="Picture 2" descr="http://vecher.kz/images/news/2017/27/7-001.jpg"/>
          <p:cNvPicPr>
            <a:picLocks noChangeAspect="1" noChangeArrowheads="1"/>
          </p:cNvPicPr>
          <p:nvPr/>
        </p:nvPicPr>
        <p:blipFill>
          <a:blip r:embed="rId2" cstate="print"/>
          <a:srcRect/>
          <a:stretch>
            <a:fillRect/>
          </a:stretch>
        </p:blipFill>
        <p:spPr bwMode="auto">
          <a:xfrm>
            <a:off x="4788024" y="1340768"/>
            <a:ext cx="4065072" cy="2500972"/>
          </a:xfrm>
          <a:prstGeom prst="rect">
            <a:avLst/>
          </a:prstGeom>
          <a:ln>
            <a:noFill/>
          </a:ln>
          <a:effectLst>
            <a:outerShdw blurRad="292100" dist="139700" dir="2700000" algn="tl" rotWithShape="0">
              <a:srgbClr val="333333">
                <a:alpha val="65000"/>
              </a:srgbClr>
            </a:outerShdw>
          </a:effectLst>
        </p:spPr>
      </p:pic>
      <p:pic>
        <p:nvPicPr>
          <p:cNvPr id="43012" name="Picture 4" descr="https://im0-tub-ru.yandex.net/i?id=28854ba737f25297d6fbca692495e1d0-l&amp;n=13"/>
          <p:cNvPicPr>
            <a:picLocks noChangeAspect="1" noChangeArrowheads="1"/>
          </p:cNvPicPr>
          <p:nvPr/>
        </p:nvPicPr>
        <p:blipFill rotWithShape="1">
          <a:blip r:embed="rId3" cstate="print"/>
          <a:srcRect t="5530" b="3036"/>
          <a:stretch/>
        </p:blipFill>
        <p:spPr bwMode="auto">
          <a:xfrm>
            <a:off x="4788024" y="3933056"/>
            <a:ext cx="4065072" cy="278766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Tm="1000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060848"/>
            <a:ext cx="8964488" cy="1162050"/>
          </a:xfrm>
        </p:spPr>
        <p:txBody>
          <a:bodyPr>
            <a:noAutofit/>
          </a:bodyPr>
          <a:lstStyle/>
          <a:p>
            <a:pPr lvl="0"/>
            <a:r>
              <a:rPr lang="ru-RU" sz="2600" i="1" dirty="0" smtClean="0">
                <a:latin typeface="+mn-lt"/>
                <a:ea typeface="Calibri" pitchFamily="34" charset="0"/>
                <a:cs typeface="Times New Roman" pitchFamily="18" charset="0"/>
              </a:rPr>
              <a:t>Донецкая С.С. Состояние и структура коррупции в российских вузах (Анализ мнений студентов) / С.С. Донецкая // Высшее образование в России. – 2015. - №8-9. – С. 68-77</a:t>
            </a:r>
            <a:br>
              <a:rPr lang="ru-RU" sz="2600" i="1" dirty="0" smtClean="0">
                <a:latin typeface="+mn-lt"/>
                <a:ea typeface="Calibri" pitchFamily="34" charset="0"/>
                <a:cs typeface="Times New Roman" pitchFamily="18" charset="0"/>
              </a:rPr>
            </a:br>
            <a:endParaRPr lang="ru-RU" sz="2600" i="1" dirty="0">
              <a:latin typeface="+mn-lt"/>
              <a:ea typeface="Calibri" pitchFamily="34" charset="0"/>
              <a:cs typeface="Times New Roman" pitchFamily="18" charset="0"/>
            </a:endParaRPr>
          </a:p>
        </p:txBody>
      </p:sp>
      <p:sp>
        <p:nvSpPr>
          <p:cNvPr id="4" name="Текст 3"/>
          <p:cNvSpPr>
            <a:spLocks noGrp="1"/>
          </p:cNvSpPr>
          <p:nvPr>
            <p:ph type="body" sz="half" idx="2"/>
          </p:nvPr>
        </p:nvSpPr>
        <p:spPr>
          <a:xfrm>
            <a:off x="0" y="2708920"/>
            <a:ext cx="5508104" cy="4149080"/>
          </a:xfrm>
        </p:spPr>
        <p:txBody>
          <a:bodyPr>
            <a:normAutofit lnSpcReduction="10000"/>
          </a:bodyPr>
          <a:lstStyle/>
          <a:p>
            <a:pPr algn="ctr">
              <a:spcBef>
                <a:spcPts val="0"/>
              </a:spcBef>
            </a:pPr>
            <a:r>
              <a:rPr lang="ru-RU" sz="2600" b="1" i="1" dirty="0" smtClean="0">
                <a:ea typeface="Calibri" pitchFamily="34" charset="0"/>
                <a:cs typeface="Times New Roman" pitchFamily="18" charset="0"/>
              </a:rPr>
              <a:t>В статье рассказывается о коррупционных процессах, которые охватили практически все отрасли экономики и уровни управления государством в современной России. </a:t>
            </a:r>
          </a:p>
          <a:p>
            <a:pPr algn="ctr">
              <a:spcBef>
                <a:spcPts val="0"/>
              </a:spcBef>
            </a:pPr>
            <a:r>
              <a:rPr lang="ru-RU" sz="2600" b="1" i="1" dirty="0" smtClean="0">
                <a:ea typeface="Calibri" pitchFamily="34" charset="0"/>
                <a:cs typeface="Times New Roman" pitchFamily="18" charset="0"/>
              </a:rPr>
              <a:t>Сфера образования</a:t>
            </a:r>
          </a:p>
          <a:p>
            <a:pPr algn="ctr">
              <a:spcBef>
                <a:spcPts val="0"/>
              </a:spcBef>
            </a:pPr>
            <a:r>
              <a:rPr lang="ru-RU" sz="2600" b="1" i="1" dirty="0" smtClean="0">
                <a:ea typeface="Calibri" pitchFamily="34" charset="0"/>
                <a:cs typeface="Times New Roman" pitchFamily="18" charset="0"/>
              </a:rPr>
              <a:t> в коррупционном рейтинге занимает третье место, уступая только властным и силовым структурам</a:t>
            </a:r>
            <a:endParaRPr lang="ru-RU" dirty="0"/>
          </a:p>
        </p:txBody>
      </p:sp>
      <p:sp>
        <p:nvSpPr>
          <p:cNvPr id="5" name="Горизонтальный свиток 4"/>
          <p:cNvSpPr/>
          <p:nvPr/>
        </p:nvSpPr>
        <p:spPr>
          <a:xfrm>
            <a:off x="2483768" y="116632"/>
            <a:ext cx="6480720" cy="1033272"/>
          </a:xfrm>
          <a:prstGeom prst="horizont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b="1" i="1" dirty="0" smtClean="0">
                <a:solidFill>
                  <a:schemeClr val="tx1"/>
                </a:solidFill>
                <a:ea typeface="Calibri" pitchFamily="34" charset="0"/>
                <a:cs typeface="Times New Roman" pitchFamily="18" charset="0"/>
              </a:rPr>
              <a:t>Эта статья находится в библиотечном фонде</a:t>
            </a:r>
          </a:p>
          <a:p>
            <a:pPr algn="ctr"/>
            <a:r>
              <a:rPr lang="ru-RU" b="1" i="1" dirty="0" smtClean="0">
                <a:solidFill>
                  <a:schemeClr val="tx1"/>
                </a:solidFill>
                <a:ea typeface="Calibri" pitchFamily="34" charset="0"/>
                <a:cs typeface="Times New Roman" pitchFamily="18" charset="0"/>
              </a:rPr>
              <a:t> Белгородского ГАУ </a:t>
            </a:r>
          </a:p>
        </p:txBody>
      </p:sp>
      <p:pic>
        <p:nvPicPr>
          <p:cNvPr id="6" name="Picture 2" descr="http://www.bsaa.edu.ru/images/logo_BGAY.png"/>
          <p:cNvPicPr>
            <a:picLocks noChangeAspect="1" noChangeArrowheads="1"/>
          </p:cNvPicPr>
          <p:nvPr/>
        </p:nvPicPr>
        <p:blipFill>
          <a:blip r:embed="rId3" cstate="print"/>
          <a:srcRect/>
          <a:stretch>
            <a:fillRect/>
          </a:stretch>
        </p:blipFill>
        <p:spPr bwMode="auto">
          <a:xfrm>
            <a:off x="755576" y="116632"/>
            <a:ext cx="1044386" cy="1055801"/>
          </a:xfrm>
          <a:prstGeom prst="rect">
            <a:avLst/>
          </a:prstGeom>
          <a:noFill/>
        </p:spPr>
      </p:pic>
      <p:pic>
        <p:nvPicPr>
          <p:cNvPr id="6146" name="Picture 2" descr="C:\Documents and Settings\sorokina_an\Рабочий стол\антикоррупция\CCF01042019_00010.jpg"/>
          <p:cNvPicPr>
            <a:picLocks noGrp="1" noChangeAspect="1" noChangeArrowheads="1"/>
          </p:cNvPicPr>
          <p:nvPr>
            <p:ph idx="1"/>
          </p:nvPr>
        </p:nvPicPr>
        <p:blipFill>
          <a:blip r:embed="rId4" cstate="print"/>
          <a:srcRect l="7318" t="1645" r="14348" b="19916"/>
          <a:stretch>
            <a:fillRect/>
          </a:stretch>
        </p:blipFill>
        <p:spPr bwMode="auto">
          <a:xfrm>
            <a:off x="5580112" y="2780928"/>
            <a:ext cx="2490630" cy="3456384"/>
          </a:xfrm>
          <a:prstGeom prst="rect">
            <a:avLst/>
          </a:prstGeom>
          <a:ln>
            <a:noFill/>
          </a:ln>
          <a:effectLst>
            <a:outerShdw blurRad="292100" dist="139700" dir="2700000" algn="tl" rotWithShape="0">
              <a:srgbClr val="333333">
                <a:alpha val="65000"/>
              </a:srgbClr>
            </a:outerShdw>
          </a:effectLst>
        </p:spPr>
      </p:pic>
      <p:pic>
        <p:nvPicPr>
          <p:cNvPr id="6147" name="Picture 3" descr="C:\Documents and Settings\sorokina_an\Рабочий стол\антикоррупция\CCF01042019_00011.jpg"/>
          <p:cNvPicPr>
            <a:picLocks noChangeAspect="1" noChangeArrowheads="1"/>
          </p:cNvPicPr>
          <p:nvPr/>
        </p:nvPicPr>
        <p:blipFill>
          <a:blip r:embed="rId5" cstate="print"/>
          <a:srcRect l="9668" t="2326" r="21044" b="22093"/>
          <a:stretch>
            <a:fillRect/>
          </a:stretch>
        </p:blipFill>
        <p:spPr bwMode="auto">
          <a:xfrm>
            <a:off x="6588224" y="3140968"/>
            <a:ext cx="2363687" cy="357301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Tm="1000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496" y="4725144"/>
            <a:ext cx="9108504" cy="1692771"/>
          </a:xfrm>
          <a:prstGeom prst="rect">
            <a:avLst/>
          </a:prstGeom>
        </p:spPr>
        <p:txBody>
          <a:bodyPr wrap="square">
            <a:spAutoFit/>
          </a:bodyPr>
          <a:lstStyle/>
          <a:p>
            <a:pPr algn="ctr"/>
            <a:r>
              <a:rPr lang="ru-RU" sz="2600" b="1" i="1" dirty="0">
                <a:ea typeface="Calibri" pitchFamily="34" charset="0"/>
                <a:cs typeface="Times New Roman" pitchFamily="18" charset="0"/>
              </a:rPr>
              <a:t>По мнению президента Всероссийского фонда образования С. Комова: «Уровень коррупции в России при поступлении в вузы после введения ЕГЭ вырос в 20-25 раз и в 2009 году достиг 5 миллиардов долларов</a:t>
            </a:r>
            <a:r>
              <a:rPr lang="ru-RU" sz="2600" b="1" i="1" dirty="0" smtClean="0">
                <a:ea typeface="Calibri" pitchFamily="34" charset="0"/>
                <a:cs typeface="Times New Roman" pitchFamily="18" charset="0"/>
              </a:rPr>
              <a:t>»</a:t>
            </a:r>
            <a:endParaRPr lang="ru-RU" sz="2600" b="1" i="1" dirty="0">
              <a:ea typeface="Calibri" pitchFamily="34" charset="0"/>
              <a:cs typeface="Times New Roman" pitchFamily="18" charset="0"/>
            </a:endParaRPr>
          </a:p>
        </p:txBody>
      </p:sp>
      <p:pic>
        <p:nvPicPr>
          <p:cNvPr id="46082" name="Picture 2" descr="http://www.penza-press.ru/images/uploads/news/2013/09_2013/17.jpg"/>
          <p:cNvPicPr>
            <a:picLocks noChangeAspect="1" noChangeArrowheads="1"/>
          </p:cNvPicPr>
          <p:nvPr/>
        </p:nvPicPr>
        <p:blipFill>
          <a:blip r:embed="rId2" cstate="print"/>
          <a:srcRect/>
          <a:stretch>
            <a:fillRect/>
          </a:stretch>
        </p:blipFill>
        <p:spPr bwMode="auto">
          <a:xfrm>
            <a:off x="395536" y="836712"/>
            <a:ext cx="4032448" cy="3168352"/>
          </a:xfrm>
          <a:prstGeom prst="rect">
            <a:avLst/>
          </a:prstGeom>
          <a:ln>
            <a:noFill/>
          </a:ln>
          <a:effectLst>
            <a:outerShdw blurRad="292100" dist="139700" dir="2700000" algn="tl" rotWithShape="0">
              <a:srgbClr val="333333">
                <a:alpha val="65000"/>
              </a:srgbClr>
            </a:outerShdw>
          </a:effectLst>
        </p:spPr>
      </p:pic>
      <p:pic>
        <p:nvPicPr>
          <p:cNvPr id="46084" name="Picture 4" descr="http://pda.fedpress.ru/sites/fedpress/files/neverbetray27/news/c50fb36310aaf511bde009406d01706b.jpg"/>
          <p:cNvPicPr>
            <a:picLocks noChangeAspect="1" noChangeArrowheads="1"/>
          </p:cNvPicPr>
          <p:nvPr/>
        </p:nvPicPr>
        <p:blipFill>
          <a:blip r:embed="rId3" cstate="print"/>
          <a:srcRect/>
          <a:stretch>
            <a:fillRect/>
          </a:stretch>
        </p:blipFill>
        <p:spPr bwMode="auto">
          <a:xfrm>
            <a:off x="4572000" y="836712"/>
            <a:ext cx="4140968" cy="316835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Tm="10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214290"/>
            <a:ext cx="9144000" cy="1323439"/>
          </a:xfrm>
          <a:prstGeom prst="rect">
            <a:avLst/>
          </a:prstGeom>
        </p:spPr>
        <p:txBody>
          <a:bodyPr wrap="square">
            <a:spAutoFit/>
          </a:bodyPr>
          <a:lstStyle/>
          <a:p>
            <a:pPr algn="ctr">
              <a:buClr>
                <a:srgbClr val="CCEC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4000" b="1" i="1" dirty="0" smtClean="0">
                <a:solidFill>
                  <a:srgbClr val="002060"/>
                </a:solidFill>
                <a:ea typeface="Calibri" pitchFamily="34" charset="0"/>
                <a:cs typeface="Times New Roman" pitchFamily="18" charset="0"/>
              </a:rPr>
              <a:t>Ф</a:t>
            </a:r>
            <a:r>
              <a:rPr lang="ru-RU" sz="4000" b="1" i="1" dirty="0" smtClean="0">
                <a:solidFill>
                  <a:srgbClr val="002060"/>
                </a:solidFill>
                <a:ea typeface="Calibri" pitchFamily="34" charset="0"/>
                <a:cs typeface="Times New Roman" pitchFamily="18" charset="0"/>
              </a:rPr>
              <a:t>едеральный закон №273-ФЗ </a:t>
            </a:r>
          </a:p>
          <a:p>
            <a:pPr algn="ctr">
              <a:buClr>
                <a:srgbClr val="CCEC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ru-RU" sz="4000" b="1" i="1" dirty="0" smtClean="0">
                <a:solidFill>
                  <a:srgbClr val="002060"/>
                </a:solidFill>
                <a:ea typeface="Calibri" pitchFamily="34" charset="0"/>
                <a:cs typeface="Times New Roman" pitchFamily="18" charset="0"/>
              </a:rPr>
              <a:t>«О противодействии коррупции»</a:t>
            </a:r>
            <a:endParaRPr lang="en-GB" sz="4000" b="1" i="1" dirty="0" smtClean="0">
              <a:solidFill>
                <a:srgbClr val="002060"/>
              </a:solidFill>
              <a:ea typeface="Calibri" pitchFamily="34" charset="0"/>
              <a:cs typeface="Times New Roman" pitchFamily="18" charset="0"/>
            </a:endParaRPr>
          </a:p>
        </p:txBody>
      </p:sp>
      <p:sp>
        <p:nvSpPr>
          <p:cNvPr id="4" name="Прямоугольник 3"/>
          <p:cNvSpPr/>
          <p:nvPr/>
        </p:nvSpPr>
        <p:spPr>
          <a:xfrm>
            <a:off x="179512" y="2428868"/>
            <a:ext cx="8784976" cy="3821559"/>
          </a:xfrm>
          <a:prstGeom prst="rect">
            <a:avLst/>
          </a:prstGeom>
        </p:spPr>
        <p:txBody>
          <a:bodyPr wrap="square">
            <a:spAutoFit/>
          </a:bodyPr>
          <a:lstStyle/>
          <a:p>
            <a:pPr marL="363538" indent="-282575" algn="ctr">
              <a:spcBef>
                <a:spcPts val="500"/>
              </a:spcBef>
              <a:buClr>
                <a:srgbClr val="99FF99"/>
              </a:buClr>
              <a:buSzPct val="80000"/>
              <a:tabLst>
                <a:tab pos="363538"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b="1" i="1" dirty="0" smtClean="0">
                <a:latin typeface="Times New Roman" pitchFamily="18" charset="0"/>
                <a:ea typeface="Calibri" pitchFamily="34" charset="0"/>
                <a:cs typeface="Times New Roman" pitchFamily="18" charset="0"/>
              </a:rPr>
              <a:t> </a:t>
            </a:r>
            <a:r>
              <a:rPr lang="ru-RU" sz="2600" b="1" i="1" dirty="0" smtClean="0">
                <a:ea typeface="Calibri" pitchFamily="34" charset="0"/>
                <a:cs typeface="Times New Roman" pitchFamily="18" charset="0"/>
              </a:rPr>
              <a:t>- </a:t>
            </a:r>
            <a:r>
              <a:rPr lang="en-GB" sz="2600" b="1" i="1" dirty="0" smtClean="0">
                <a:ea typeface="Calibri" pitchFamily="34" charset="0"/>
                <a:cs typeface="Times New Roman" pitchFamily="18" charset="0"/>
              </a:rPr>
              <a:t>принят Государственной Думой </a:t>
            </a:r>
            <a:r>
              <a:rPr lang="ru-RU" sz="2600" b="1" i="1" dirty="0" smtClean="0">
                <a:ea typeface="Calibri" pitchFamily="34" charset="0"/>
                <a:cs typeface="Times New Roman" pitchFamily="18" charset="0"/>
              </a:rPr>
              <a:t>19 декабря 2008 </a:t>
            </a:r>
            <a:r>
              <a:rPr lang="en-GB" sz="2600" b="1" i="1" dirty="0" smtClean="0">
                <a:ea typeface="Calibri" pitchFamily="34" charset="0"/>
                <a:cs typeface="Times New Roman" pitchFamily="18" charset="0"/>
              </a:rPr>
              <a:t>и одобрен Советом Федерации </a:t>
            </a:r>
            <a:r>
              <a:rPr lang="ru-RU" sz="2600" b="1" i="1" dirty="0" smtClean="0">
                <a:ea typeface="Calibri" pitchFamily="34" charset="0"/>
                <a:cs typeface="Times New Roman" pitchFamily="18" charset="0"/>
              </a:rPr>
              <a:t>22 декабря</a:t>
            </a:r>
            <a:r>
              <a:rPr lang="en-GB" sz="2600" b="1" i="1" dirty="0" smtClean="0">
                <a:ea typeface="Calibri" pitchFamily="34" charset="0"/>
                <a:cs typeface="Times New Roman" pitchFamily="18" charset="0"/>
              </a:rPr>
              <a:t> </a:t>
            </a:r>
            <a:r>
              <a:rPr lang="ru-RU" sz="2600" b="1" i="1" dirty="0" smtClean="0">
                <a:ea typeface="Calibri" pitchFamily="34" charset="0"/>
                <a:cs typeface="Times New Roman" pitchFamily="18" charset="0"/>
              </a:rPr>
              <a:t>2008 </a:t>
            </a:r>
            <a:r>
              <a:rPr lang="en-GB" sz="2600" b="1" i="1" dirty="0" smtClean="0">
                <a:ea typeface="Calibri" pitchFamily="34" charset="0"/>
                <a:cs typeface="Times New Roman" pitchFamily="18" charset="0"/>
              </a:rPr>
              <a:t>года. </a:t>
            </a:r>
            <a:endParaRPr lang="ru-RU" sz="2600" b="1" i="1" dirty="0" smtClean="0">
              <a:ea typeface="Calibri" pitchFamily="34" charset="0"/>
              <a:cs typeface="Times New Roman" pitchFamily="18" charset="0"/>
            </a:endParaRPr>
          </a:p>
          <a:p>
            <a:pPr marL="363538" indent="-282575" algn="ctr">
              <a:spcBef>
                <a:spcPts val="500"/>
              </a:spcBef>
              <a:buClr>
                <a:srgbClr val="99FF99"/>
              </a:buClr>
              <a:buSzPct val="80000"/>
              <a:tabLst>
                <a:tab pos="363538"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ru-RU" sz="2600" b="1" i="1" dirty="0" smtClean="0">
                <a:ea typeface="Calibri" pitchFamily="34" charset="0"/>
                <a:cs typeface="Times New Roman" pitchFamily="18" charset="0"/>
              </a:rPr>
              <a:t>    Настоящим Федеральным законом устанавливаются основные принципы противодействия коррупции, правовые и организационные основы предупреждения коррупции и борьбы с ней, минимизации и (или) ликвидации последствий коррупционных правонарушений</a:t>
            </a:r>
            <a:endParaRPr lang="en-GB" sz="2600" b="1" i="1" dirty="0" smtClean="0">
              <a:ea typeface="Calibri" pitchFamily="34" charset="0"/>
              <a:cs typeface="Times New Roman" pitchFamily="18" charset="0"/>
            </a:endParaRPr>
          </a:p>
          <a:p>
            <a:pPr marL="363538" indent="-282575" algn="just">
              <a:spcBef>
                <a:spcPts val="500"/>
              </a:spcBef>
              <a:buClr>
                <a:srgbClr val="99FF99"/>
              </a:buClr>
              <a:buSzPct val="80000"/>
              <a:buFont typeface="Wingdings" charset="2"/>
              <a:buNone/>
              <a:tabLst>
                <a:tab pos="363538"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600" b="1" i="1" dirty="0" smtClean="0">
                <a:ea typeface="Calibri" pitchFamily="34" charset="0"/>
                <a:cs typeface="Times New Roman" pitchFamily="18" charset="0"/>
              </a:rPr>
              <a:t>	</a:t>
            </a:r>
          </a:p>
        </p:txBody>
      </p:sp>
    </p:spTree>
  </p:cSld>
  <p:clrMapOvr>
    <a:masterClrMapping/>
  </p:clrMapOvr>
  <p:transition advTm="1000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484784"/>
            <a:ext cx="8712968" cy="1162050"/>
          </a:xfrm>
        </p:spPr>
        <p:txBody>
          <a:bodyPr>
            <a:noAutofit/>
          </a:bodyPr>
          <a:lstStyle/>
          <a:p>
            <a:pPr lvl="0"/>
            <a:r>
              <a:rPr lang="ru-RU" sz="2600" i="1" dirty="0" smtClean="0">
                <a:latin typeface="+mn-lt"/>
                <a:ea typeface="Calibri" pitchFamily="34" charset="0"/>
                <a:cs typeface="Times New Roman" pitchFamily="18" charset="0"/>
              </a:rPr>
              <a:t>Макарова М.Н. Коррупция в высшем образовании и академическая этика / М.Н. Макарова, Р.В. Вахрушев // Высшее образование в России. – 2014. - №12. – С. 55-63</a:t>
            </a:r>
            <a:r>
              <a:rPr lang="ru-RU" dirty="0" smtClean="0"/>
              <a:t/>
            </a:r>
            <a:br>
              <a:rPr lang="ru-RU" dirty="0" smtClean="0"/>
            </a:br>
            <a:endParaRPr lang="ru-RU" dirty="0"/>
          </a:p>
        </p:txBody>
      </p:sp>
      <p:sp>
        <p:nvSpPr>
          <p:cNvPr id="4" name="Текст 3"/>
          <p:cNvSpPr>
            <a:spLocks noGrp="1"/>
          </p:cNvSpPr>
          <p:nvPr>
            <p:ph type="body" sz="half" idx="2"/>
          </p:nvPr>
        </p:nvSpPr>
        <p:spPr>
          <a:xfrm>
            <a:off x="251520" y="2492897"/>
            <a:ext cx="4968552" cy="4176464"/>
          </a:xfrm>
        </p:spPr>
        <p:txBody>
          <a:bodyPr>
            <a:noAutofit/>
          </a:bodyPr>
          <a:lstStyle/>
          <a:p>
            <a:pPr algn="ctr"/>
            <a:r>
              <a:rPr lang="ru-RU" sz="2600" b="1" i="1" dirty="0" smtClean="0">
                <a:ea typeface="Calibri" pitchFamily="34" charset="0"/>
                <a:cs typeface="Times New Roman" pitchFamily="18" charset="0"/>
              </a:rPr>
              <a:t>В статье рассмотрен мировой и отечественный опыт формирования антикоррупционной политики и академической этики в системе высшего образования. Анализируются различные формы коррупции и академических нарушений на Западе и в России</a:t>
            </a:r>
            <a:endParaRPr lang="ru-RU" sz="2600" b="1" i="1" dirty="0">
              <a:ea typeface="Calibri" pitchFamily="34" charset="0"/>
              <a:cs typeface="Times New Roman" pitchFamily="18" charset="0"/>
            </a:endParaRPr>
          </a:p>
        </p:txBody>
      </p:sp>
      <p:pic>
        <p:nvPicPr>
          <p:cNvPr id="5" name="Picture 2" descr="http://www.bsaa.edu.ru/images/logo_BGAY.png"/>
          <p:cNvPicPr>
            <a:picLocks noChangeAspect="1" noChangeArrowheads="1"/>
          </p:cNvPicPr>
          <p:nvPr/>
        </p:nvPicPr>
        <p:blipFill>
          <a:blip r:embed="rId2" cstate="print"/>
          <a:srcRect/>
          <a:stretch>
            <a:fillRect/>
          </a:stretch>
        </p:blipFill>
        <p:spPr bwMode="auto">
          <a:xfrm>
            <a:off x="755576" y="116632"/>
            <a:ext cx="1044386" cy="1055801"/>
          </a:xfrm>
          <a:prstGeom prst="rect">
            <a:avLst/>
          </a:prstGeom>
          <a:noFill/>
        </p:spPr>
      </p:pic>
      <p:sp>
        <p:nvSpPr>
          <p:cNvPr id="6" name="Горизонтальный свиток 5"/>
          <p:cNvSpPr/>
          <p:nvPr/>
        </p:nvSpPr>
        <p:spPr>
          <a:xfrm>
            <a:off x="2483768" y="116632"/>
            <a:ext cx="6480720" cy="1033272"/>
          </a:xfrm>
          <a:prstGeom prst="horizont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b="1" i="1" dirty="0" smtClean="0">
                <a:solidFill>
                  <a:schemeClr val="tx1"/>
                </a:solidFill>
                <a:ea typeface="Calibri" pitchFamily="34" charset="0"/>
                <a:cs typeface="Times New Roman" pitchFamily="18" charset="0"/>
              </a:rPr>
              <a:t>Эта статья находится в библиотечном фонде</a:t>
            </a:r>
          </a:p>
          <a:p>
            <a:pPr algn="ctr"/>
            <a:r>
              <a:rPr lang="ru-RU" b="1" i="1" dirty="0" smtClean="0">
                <a:solidFill>
                  <a:schemeClr val="tx1"/>
                </a:solidFill>
                <a:ea typeface="Calibri" pitchFamily="34" charset="0"/>
                <a:cs typeface="Times New Roman" pitchFamily="18" charset="0"/>
              </a:rPr>
              <a:t> Белгородского ГАУ </a:t>
            </a:r>
          </a:p>
        </p:txBody>
      </p:sp>
      <p:pic>
        <p:nvPicPr>
          <p:cNvPr id="7170" name="Picture 2" descr="C:\Documents and Settings\sorokina_an\Рабочий стол\антикоррупция\CCF01042019_00006.jpg"/>
          <p:cNvPicPr>
            <a:picLocks noGrp="1" noChangeAspect="1" noChangeArrowheads="1"/>
          </p:cNvPicPr>
          <p:nvPr>
            <p:ph idx="1"/>
          </p:nvPr>
        </p:nvPicPr>
        <p:blipFill>
          <a:blip r:embed="rId3" cstate="print"/>
          <a:srcRect l="4490" t="1996" r="15867" b="18739"/>
          <a:stretch>
            <a:fillRect/>
          </a:stretch>
        </p:blipFill>
        <p:spPr bwMode="auto">
          <a:xfrm>
            <a:off x="5220072" y="2420888"/>
            <a:ext cx="2592288" cy="3575570"/>
          </a:xfrm>
          <a:prstGeom prst="rect">
            <a:avLst/>
          </a:prstGeom>
          <a:ln>
            <a:noFill/>
          </a:ln>
          <a:effectLst>
            <a:outerShdw blurRad="292100" dist="139700" dir="2700000" algn="tl" rotWithShape="0">
              <a:srgbClr val="333333">
                <a:alpha val="65000"/>
              </a:srgbClr>
            </a:outerShdw>
          </a:effectLst>
        </p:spPr>
      </p:pic>
      <p:pic>
        <p:nvPicPr>
          <p:cNvPr id="7171" name="Picture 3" descr="C:\Documents and Settings\sorokina_an\Рабочий стол\антикоррупция\CCF01042019_00007.jpg"/>
          <p:cNvPicPr>
            <a:picLocks noChangeAspect="1" noChangeArrowheads="1"/>
          </p:cNvPicPr>
          <p:nvPr/>
        </p:nvPicPr>
        <p:blipFill>
          <a:blip r:embed="rId4" cstate="print"/>
          <a:srcRect l="18415" t="2532" r="6391" b="5063"/>
          <a:stretch>
            <a:fillRect/>
          </a:stretch>
        </p:blipFill>
        <p:spPr bwMode="auto">
          <a:xfrm>
            <a:off x="6516216" y="3105700"/>
            <a:ext cx="2376264" cy="354014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Tm="1000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88640"/>
            <a:ext cx="9144000" cy="1323439"/>
          </a:xfrm>
          <a:prstGeom prst="rect">
            <a:avLst/>
          </a:prstGeom>
        </p:spPr>
        <p:txBody>
          <a:bodyPr wrap="square">
            <a:spAutoFit/>
          </a:bodyPr>
          <a:lstStyle/>
          <a:p>
            <a:pPr algn="ctr"/>
            <a:r>
              <a:rPr lang="ru-RU" sz="4000" b="1" i="1" dirty="0">
                <a:solidFill>
                  <a:srgbClr val="002060"/>
                </a:solidFill>
                <a:ea typeface="Calibri" pitchFamily="34" charset="0"/>
                <a:cs typeface="Times New Roman" pitchFamily="18" charset="0"/>
              </a:rPr>
              <a:t>Проблемы антикоррупционного образования</a:t>
            </a:r>
          </a:p>
        </p:txBody>
      </p:sp>
      <p:sp>
        <p:nvSpPr>
          <p:cNvPr id="3" name="Прямоугольник 2"/>
          <p:cNvSpPr/>
          <p:nvPr/>
        </p:nvSpPr>
        <p:spPr>
          <a:xfrm>
            <a:off x="755576" y="1412776"/>
            <a:ext cx="7632848" cy="3293209"/>
          </a:xfrm>
          <a:prstGeom prst="rect">
            <a:avLst/>
          </a:prstGeom>
        </p:spPr>
        <p:txBody>
          <a:bodyPr wrap="square">
            <a:spAutoFit/>
          </a:bodyPr>
          <a:lstStyle/>
          <a:p>
            <a:pPr algn="ctr">
              <a:buFont typeface="Wingdings" pitchFamily="2" charset="2"/>
              <a:buChar char="Ø"/>
            </a:pPr>
            <a:r>
              <a:rPr lang="ru-RU" sz="2600" b="1" i="1" dirty="0" smtClean="0">
                <a:ea typeface="Calibri" pitchFamily="34" charset="0"/>
                <a:cs typeface="Times New Roman" pitchFamily="18" charset="0"/>
              </a:rPr>
              <a:t> отсутствует целостное знание о коррупции;</a:t>
            </a:r>
          </a:p>
          <a:p>
            <a:pPr algn="ctr">
              <a:buFont typeface="Wingdings" pitchFamily="2" charset="2"/>
              <a:buChar char="Ø"/>
            </a:pPr>
            <a:r>
              <a:rPr lang="ru-RU" sz="2600" b="1" i="1" dirty="0" smtClean="0">
                <a:ea typeface="Calibri" pitchFamily="34" charset="0"/>
                <a:cs typeface="Times New Roman" pitchFamily="18" charset="0"/>
              </a:rPr>
              <a:t> в системе среднего и высшего образования России практически отсутствуют программы, направленные на противодействия коррупции;</a:t>
            </a:r>
          </a:p>
          <a:p>
            <a:pPr algn="ctr">
              <a:buFont typeface="Wingdings" pitchFamily="2" charset="2"/>
              <a:buChar char="Ø"/>
            </a:pPr>
            <a:r>
              <a:rPr lang="ru-RU" sz="2600" b="1" i="1" dirty="0" smtClean="0">
                <a:ea typeface="Calibri" pitchFamily="34" charset="0"/>
                <a:cs typeface="Times New Roman" pitchFamily="18" charset="0"/>
              </a:rPr>
              <a:t> в традиционной социальной деятельности слабо представлена практика участия в контроле над властью и в процедурах принятия властных решений</a:t>
            </a:r>
            <a:endParaRPr lang="ru-RU" sz="2600" b="1" i="1" dirty="0">
              <a:ea typeface="Calibri" pitchFamily="34" charset="0"/>
              <a:cs typeface="Times New Roman" pitchFamily="18" charset="0"/>
            </a:endParaRPr>
          </a:p>
        </p:txBody>
      </p:sp>
      <p:pic>
        <p:nvPicPr>
          <p:cNvPr id="4" name="Picture 2" descr="https://miet.ru/upload/medialibrary/90f/Korrupciya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4725144"/>
            <a:ext cx="7632848" cy="19956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advTm="1000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ages.myshared.ru/6/767502/slide_14.jpg"/>
          <p:cNvPicPr>
            <a:picLocks noChangeAspect="1" noChangeArrowheads="1"/>
          </p:cNvPicPr>
          <p:nvPr/>
        </p:nvPicPr>
        <p:blipFill rotWithShape="1">
          <a:blip r:embed="rId2" cstate="print"/>
          <a:srcRect l="6688" t="6950" r="5901" b="7596"/>
          <a:stretch/>
        </p:blipFill>
        <p:spPr bwMode="auto">
          <a:xfrm>
            <a:off x="0" y="0"/>
            <a:ext cx="9144000" cy="6858000"/>
          </a:xfrm>
          <a:prstGeom prst="rect">
            <a:avLst/>
          </a:prstGeom>
          <a:noFill/>
          <a:effectLst>
            <a:softEdge rad="127000"/>
          </a:effectLst>
        </p:spPr>
      </p:pic>
    </p:spTree>
  </p:cSld>
  <p:clrMapOvr>
    <a:masterClrMapping/>
  </p:clrMapOvr>
  <p:transition advTm="1000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496" y="188640"/>
            <a:ext cx="9108504" cy="1323439"/>
          </a:xfrm>
          <a:prstGeom prst="rect">
            <a:avLst/>
          </a:prstGeom>
        </p:spPr>
        <p:txBody>
          <a:bodyPr wrap="square">
            <a:spAutoFit/>
          </a:bodyPr>
          <a:lstStyle/>
          <a:p>
            <a:pPr algn="ctr"/>
            <a:r>
              <a:rPr lang="ru-RU" sz="4000" b="1" i="1" dirty="0">
                <a:solidFill>
                  <a:srgbClr val="002060"/>
                </a:solidFill>
                <a:ea typeface="Calibri" pitchFamily="34" charset="0"/>
                <a:cs typeface="Times New Roman" pitchFamily="18" charset="0"/>
              </a:rPr>
              <a:t>Индекс восприятия коррупции </a:t>
            </a:r>
            <a:r>
              <a:rPr lang="en-US" sz="4000" b="1" i="1" dirty="0">
                <a:solidFill>
                  <a:srgbClr val="002060"/>
                </a:solidFill>
                <a:ea typeface="Calibri" pitchFamily="34" charset="0"/>
                <a:cs typeface="Times New Roman" pitchFamily="18" charset="0"/>
              </a:rPr>
              <a:t>Transparency </a:t>
            </a:r>
            <a:r>
              <a:rPr lang="en-US" sz="4000" b="1" i="1" dirty="0" smtClean="0">
                <a:solidFill>
                  <a:srgbClr val="002060"/>
                </a:solidFill>
                <a:ea typeface="Calibri" pitchFamily="34" charset="0"/>
                <a:cs typeface="Times New Roman" pitchFamily="18" charset="0"/>
              </a:rPr>
              <a:t>International</a:t>
            </a:r>
            <a:r>
              <a:rPr lang="ru-RU" sz="4000" b="1" i="1" dirty="0" smtClean="0">
                <a:solidFill>
                  <a:srgbClr val="002060"/>
                </a:solidFill>
                <a:ea typeface="Calibri" pitchFamily="34" charset="0"/>
                <a:cs typeface="Times New Roman" pitchFamily="18" charset="0"/>
              </a:rPr>
              <a:t> - 2017</a:t>
            </a:r>
            <a:endParaRPr lang="ru-RU" sz="4000" b="1" i="1" dirty="0">
              <a:solidFill>
                <a:srgbClr val="002060"/>
              </a:solidFill>
              <a:ea typeface="Calibri" pitchFamily="34" charset="0"/>
              <a:cs typeface="Times New Roman" pitchFamily="18" charset="0"/>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466" y="1700808"/>
            <a:ext cx="8689069" cy="43517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advTm="1000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2790" b="8756"/>
          <a:stretch/>
        </p:blipFill>
        <p:spPr bwMode="auto">
          <a:xfrm>
            <a:off x="2699792" y="1469715"/>
            <a:ext cx="3744416" cy="45749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26665" y="177255"/>
            <a:ext cx="9144000" cy="1323439"/>
          </a:xfrm>
          <a:prstGeom prst="rect">
            <a:avLst/>
          </a:prstGeom>
        </p:spPr>
        <p:txBody>
          <a:bodyPr wrap="square">
            <a:spAutoFit/>
          </a:bodyPr>
          <a:lstStyle/>
          <a:p>
            <a:pPr algn="ctr"/>
            <a:r>
              <a:rPr lang="ru-RU" sz="4000" b="1" i="1" dirty="0">
                <a:solidFill>
                  <a:srgbClr val="002060"/>
                </a:solidFill>
                <a:ea typeface="Calibri" pitchFamily="34" charset="0"/>
                <a:cs typeface="Times New Roman" pitchFamily="18" charset="0"/>
              </a:rPr>
              <a:t>Индекс восприятия коррупции </a:t>
            </a:r>
            <a:r>
              <a:rPr lang="en-US" sz="4000" b="1" i="1" dirty="0">
                <a:solidFill>
                  <a:srgbClr val="002060"/>
                </a:solidFill>
                <a:ea typeface="Calibri" pitchFamily="34" charset="0"/>
                <a:cs typeface="Times New Roman" pitchFamily="18" charset="0"/>
              </a:rPr>
              <a:t>Transparency International</a:t>
            </a:r>
          </a:p>
        </p:txBody>
      </p:sp>
      <p:sp>
        <p:nvSpPr>
          <p:cNvPr id="3" name="Прямоугольник 2"/>
          <p:cNvSpPr/>
          <p:nvPr/>
        </p:nvSpPr>
        <p:spPr>
          <a:xfrm>
            <a:off x="0" y="5962025"/>
            <a:ext cx="9144000" cy="892552"/>
          </a:xfrm>
          <a:prstGeom prst="rect">
            <a:avLst/>
          </a:prstGeom>
        </p:spPr>
        <p:txBody>
          <a:bodyPr wrap="square">
            <a:spAutoFit/>
          </a:bodyPr>
          <a:lstStyle/>
          <a:p>
            <a:pPr algn="ctr"/>
            <a:r>
              <a:rPr lang="ru-RU" sz="2600" b="1" i="1" dirty="0">
                <a:ea typeface="Calibri" pitchFamily="34" charset="0"/>
                <a:cs typeface="Times New Roman" pitchFamily="18" charset="0"/>
              </a:rPr>
              <a:t>Самые коррумпированные страны, по итогам опроса экспертов за 2017 год </a:t>
            </a:r>
          </a:p>
        </p:txBody>
      </p:sp>
    </p:spTree>
    <p:extLst>
      <p:ext uri="{BB962C8B-B14F-4D97-AF65-F5344CB8AC3E}">
        <p14:creationId xmlns:p14="http://schemas.microsoft.com/office/powerpoint/2010/main" val="2228289516"/>
      </p:ext>
    </p:extLst>
  </p:cSld>
  <p:clrMapOvr>
    <a:masterClrMapping/>
  </p:clrMapOvr>
  <p:transition advTm="1000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4" name="Picture 4" descr="http://www.parjustlisted.com/wp-content/uploads/2014/10/486881643.jpg"/>
          <p:cNvPicPr>
            <a:picLocks noChangeAspect="1" noChangeArrowheads="1"/>
          </p:cNvPicPr>
          <p:nvPr/>
        </p:nvPicPr>
        <p:blipFill>
          <a:blip r:embed="rId2" cstate="print"/>
          <a:srcRect/>
          <a:stretch>
            <a:fillRect/>
          </a:stretch>
        </p:blipFill>
        <p:spPr bwMode="auto">
          <a:xfrm>
            <a:off x="0" y="0"/>
            <a:ext cx="9144000" cy="6858000"/>
          </a:xfrm>
          <a:prstGeom prst="rect">
            <a:avLst/>
          </a:prstGeom>
          <a:ln>
            <a:noFill/>
          </a:ln>
          <a:effectLst>
            <a:outerShdw blurRad="292100" dist="139700" dir="2700000" algn="tl" rotWithShape="0">
              <a:srgbClr val="333333">
                <a:alpha val="65000"/>
              </a:srgbClr>
            </a:outerShdw>
          </a:effectLst>
        </p:spPr>
      </p:pic>
      <p:sp>
        <p:nvSpPr>
          <p:cNvPr id="4" name="Прямоугольник 3"/>
          <p:cNvSpPr/>
          <p:nvPr/>
        </p:nvSpPr>
        <p:spPr>
          <a:xfrm>
            <a:off x="-3820" y="116632"/>
            <a:ext cx="9144000" cy="169277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ru-RU" sz="52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Противодействие коррупции </a:t>
            </a:r>
          </a:p>
          <a:p>
            <a:pPr algn="ctr"/>
            <a:r>
              <a:rPr lang="ru-RU" sz="52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в России</a:t>
            </a:r>
          </a:p>
        </p:txBody>
      </p:sp>
    </p:spTree>
  </p:cSld>
  <p:clrMapOvr>
    <a:masterClrMapping/>
  </p:clrMapOvr>
  <p:transition advTm="10000"/>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27584" y="692696"/>
            <a:ext cx="7416824" cy="2154436"/>
          </a:xfrm>
          <a:prstGeom prst="rect">
            <a:avLst/>
          </a:prstGeom>
        </p:spPr>
        <p:txBody>
          <a:bodyPr wrap="square">
            <a:spAutoFit/>
          </a:bodyPr>
          <a:lstStyle/>
          <a:p>
            <a:pPr algn="ctr"/>
            <a:r>
              <a:rPr lang="ru-RU" sz="4000" b="1" i="1" dirty="0" smtClean="0">
                <a:ea typeface="Calibri" pitchFamily="34" charset="0"/>
                <a:cs typeface="Times New Roman" pitchFamily="18" charset="0"/>
              </a:rPr>
              <a:t>«Коррупция деморализует общество, разлагает власть и госаппарат»</a:t>
            </a:r>
          </a:p>
          <a:p>
            <a:pPr algn="ctr"/>
            <a:endParaRPr lang="ru-RU" sz="1400" b="1" dirty="0" smtClean="0">
              <a:latin typeface="Times New Roman" pitchFamily="18" charset="0"/>
              <a:cs typeface="Times New Roman" pitchFamily="18" charset="0"/>
            </a:endParaRPr>
          </a:p>
        </p:txBody>
      </p:sp>
      <p:pic>
        <p:nvPicPr>
          <p:cNvPr id="1026" name="Picture 2" descr="https://im0-tub-ru.yandex.net/i?id=db8f22f6815c55ea26cf05435e9e39f7-l&amp;n=13"/>
          <p:cNvPicPr>
            <a:picLocks noChangeAspect="1" noChangeArrowheads="1"/>
          </p:cNvPicPr>
          <p:nvPr/>
        </p:nvPicPr>
        <p:blipFill>
          <a:blip r:embed="rId2" cstate="print"/>
          <a:srcRect/>
          <a:stretch>
            <a:fillRect/>
          </a:stretch>
        </p:blipFill>
        <p:spPr bwMode="auto">
          <a:xfrm>
            <a:off x="323528" y="3212976"/>
            <a:ext cx="4867236" cy="3003997"/>
          </a:xfrm>
          <a:prstGeom prst="rect">
            <a:avLst/>
          </a:prstGeom>
          <a:ln>
            <a:noFill/>
          </a:ln>
          <a:effectLst>
            <a:outerShdw blurRad="292100" dist="139700" dir="2700000" algn="tl" rotWithShape="0">
              <a:srgbClr val="333333">
                <a:alpha val="65000"/>
              </a:srgbClr>
            </a:outerShdw>
          </a:effectLst>
        </p:spPr>
      </p:pic>
      <p:sp>
        <p:nvSpPr>
          <p:cNvPr id="4" name="Прямоугольник 3"/>
          <p:cNvSpPr/>
          <p:nvPr/>
        </p:nvSpPr>
        <p:spPr>
          <a:xfrm>
            <a:off x="6300192" y="4077072"/>
            <a:ext cx="2299027" cy="615553"/>
          </a:xfrm>
          <a:prstGeom prst="rect">
            <a:avLst/>
          </a:prstGeom>
        </p:spPr>
        <p:txBody>
          <a:bodyPr wrap="none">
            <a:spAutoFit/>
          </a:bodyPr>
          <a:lstStyle/>
          <a:p>
            <a:pPr algn="r"/>
            <a:r>
              <a:rPr lang="ru-RU" sz="3400" b="1" i="1" dirty="0" smtClean="0">
                <a:ea typeface="Calibri" pitchFamily="34" charset="0"/>
                <a:cs typeface="Times New Roman" pitchFamily="18" charset="0"/>
              </a:rPr>
              <a:t>В.В. Путин</a:t>
            </a:r>
          </a:p>
        </p:txBody>
      </p:sp>
    </p:spTree>
  </p:cSld>
  <p:clrMapOvr>
    <a:masterClrMapping/>
  </p:clrMapOvr>
  <p:transition advTm="10000"/>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1" y="332656"/>
            <a:ext cx="8784977" cy="1508105"/>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ru-RU" sz="4000" b="1" i="1" dirty="0">
                <a:solidFill>
                  <a:srgbClr val="002060"/>
                </a:solidFill>
                <a:ea typeface="Calibri" pitchFamily="34" charset="0"/>
                <a:cs typeface="Times New Roman" pitchFamily="18" charset="0"/>
              </a:rPr>
              <a:t>Противодействие коррупции </a:t>
            </a:r>
            <a:r>
              <a:rPr lang="ru-RU" sz="2600" b="1" i="1" dirty="0">
                <a:solidFill>
                  <a:schemeClr val="bg1"/>
                </a:solidFill>
                <a:ea typeface="Calibri" pitchFamily="34" charset="0"/>
                <a:cs typeface="Times New Roman" pitchFamily="18" charset="0"/>
              </a:rPr>
              <a:t>- это деятельность федеральных органов государственной </a:t>
            </a:r>
            <a:r>
              <a:rPr lang="ru-RU" sz="2600" b="1" i="1" dirty="0" smtClean="0">
                <a:solidFill>
                  <a:schemeClr val="bg1"/>
                </a:solidFill>
                <a:ea typeface="Calibri" pitchFamily="34" charset="0"/>
                <a:cs typeface="Times New Roman" pitchFamily="18" charset="0"/>
              </a:rPr>
              <a:t>власти Российской Федерации</a:t>
            </a:r>
            <a:endParaRPr lang="ru-RU" sz="2600" b="1" i="1" dirty="0">
              <a:ea typeface="Calibri" pitchFamily="34" charset="0"/>
              <a:cs typeface="Times New Roman" pitchFamily="18" charset="0"/>
            </a:endParaRPr>
          </a:p>
        </p:txBody>
      </p:sp>
      <p:sp>
        <p:nvSpPr>
          <p:cNvPr id="3" name="Прямоугольник 2"/>
          <p:cNvSpPr/>
          <p:nvPr/>
        </p:nvSpPr>
        <p:spPr>
          <a:xfrm>
            <a:off x="152904" y="2348880"/>
            <a:ext cx="8777838" cy="129266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ru-RU" sz="2600" b="1" i="1" dirty="0" smtClean="0">
                <a:ea typeface="Calibri" pitchFamily="34" charset="0"/>
                <a:cs typeface="Times New Roman" pitchFamily="18" charset="0"/>
              </a:rPr>
              <a:t>по </a:t>
            </a:r>
            <a:r>
              <a:rPr lang="ru-RU" sz="2600" b="1" i="1" dirty="0">
                <a:ea typeface="Calibri" pitchFamily="34" charset="0"/>
                <a:cs typeface="Times New Roman" pitchFamily="18" charset="0"/>
              </a:rPr>
              <a:t>предупреждению коррупции, в том числе по выявлению и последующему устранению причин </a:t>
            </a:r>
            <a:r>
              <a:rPr lang="ru-RU" sz="2600" b="1" i="1" dirty="0" smtClean="0">
                <a:ea typeface="Calibri" pitchFamily="34" charset="0"/>
                <a:cs typeface="Times New Roman" pitchFamily="18" charset="0"/>
              </a:rPr>
              <a:t>коррупции</a:t>
            </a:r>
            <a:endParaRPr lang="ru-RU" sz="2600" b="1" i="1" dirty="0">
              <a:ea typeface="Calibri" pitchFamily="34" charset="0"/>
              <a:cs typeface="Times New Roman" pitchFamily="18" charset="0"/>
            </a:endParaRPr>
          </a:p>
        </p:txBody>
      </p:sp>
      <p:sp>
        <p:nvSpPr>
          <p:cNvPr id="4" name="Прямоугольник 3"/>
          <p:cNvSpPr/>
          <p:nvPr/>
        </p:nvSpPr>
        <p:spPr>
          <a:xfrm>
            <a:off x="152904" y="3933056"/>
            <a:ext cx="8777838" cy="129266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ru-RU" sz="2600" b="1" i="1" dirty="0">
                <a:solidFill>
                  <a:schemeClr val="lt1"/>
                </a:solidFill>
                <a:ea typeface="Calibri" pitchFamily="34" charset="0"/>
                <a:cs typeface="Times New Roman" pitchFamily="18" charset="0"/>
              </a:rPr>
              <a:t>по выявлению, предупреждению, пресечению, раскрытию и расследованию коррупционных правонарушений </a:t>
            </a:r>
          </a:p>
        </p:txBody>
      </p:sp>
      <p:sp>
        <p:nvSpPr>
          <p:cNvPr id="5" name="Прямоугольник 4"/>
          <p:cNvSpPr/>
          <p:nvPr/>
        </p:nvSpPr>
        <p:spPr>
          <a:xfrm>
            <a:off x="164034" y="5615842"/>
            <a:ext cx="8774269" cy="89255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ru-RU" sz="2600" b="1" i="1" dirty="0">
                <a:solidFill>
                  <a:schemeClr val="lt1"/>
                </a:solidFill>
                <a:ea typeface="Calibri" pitchFamily="34" charset="0"/>
                <a:cs typeface="Times New Roman" pitchFamily="18" charset="0"/>
              </a:rPr>
              <a:t>по минимизации и (или) ликвидации последствий коррупционных правонарушений</a:t>
            </a:r>
          </a:p>
        </p:txBody>
      </p:sp>
      <p:cxnSp>
        <p:nvCxnSpPr>
          <p:cNvPr id="7" name="Прямая со стрелкой 6"/>
          <p:cNvCxnSpPr>
            <a:endCxn id="3" idx="0"/>
          </p:cNvCxnSpPr>
          <p:nvPr/>
        </p:nvCxnSpPr>
        <p:spPr>
          <a:xfrm>
            <a:off x="4541823" y="1840761"/>
            <a:ext cx="0" cy="508119"/>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9" name="Прямая со стрелкой 8"/>
          <p:cNvCxnSpPr>
            <a:endCxn id="4" idx="0"/>
          </p:cNvCxnSpPr>
          <p:nvPr/>
        </p:nvCxnSpPr>
        <p:spPr>
          <a:xfrm>
            <a:off x="4541823" y="3641542"/>
            <a:ext cx="0" cy="291514"/>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6" name="Прямая со стрелкой 15"/>
          <p:cNvCxnSpPr/>
          <p:nvPr/>
        </p:nvCxnSpPr>
        <p:spPr>
          <a:xfrm>
            <a:off x="4551168" y="5225718"/>
            <a:ext cx="0" cy="390124"/>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spTree>
  </p:cSld>
  <p:clrMapOvr>
    <a:masterClrMapping/>
  </p:clrMapOvr>
  <p:transition advTm="10000"/>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030"/>
          <a:stretch/>
        </p:blipFill>
        <p:spPr bwMode="auto">
          <a:xfrm>
            <a:off x="416332" y="1124744"/>
            <a:ext cx="8311335" cy="50727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0" y="226230"/>
            <a:ext cx="9144000" cy="707886"/>
          </a:xfrm>
          <a:prstGeom prst="rect">
            <a:avLst/>
          </a:prstGeom>
        </p:spPr>
        <p:txBody>
          <a:bodyPr wrap="square">
            <a:spAutoFit/>
          </a:bodyPr>
          <a:lstStyle/>
          <a:p>
            <a:pPr algn="ctr"/>
            <a:r>
              <a:rPr lang="ru-RU" sz="4000" b="1" i="1" dirty="0">
                <a:solidFill>
                  <a:srgbClr val="002060"/>
                </a:solidFill>
                <a:ea typeface="Calibri" pitchFamily="34" charset="0"/>
                <a:cs typeface="Times New Roman" pitchFamily="18" charset="0"/>
              </a:rPr>
              <a:t>Виды взяток и наказания за них</a:t>
            </a:r>
          </a:p>
        </p:txBody>
      </p:sp>
    </p:spTree>
    <p:extLst>
      <p:ext uri="{BB962C8B-B14F-4D97-AF65-F5344CB8AC3E}">
        <p14:creationId xmlns:p14="http://schemas.microsoft.com/office/powerpoint/2010/main" val="2422683993"/>
      </p:ext>
    </p:extLst>
  </p:cSld>
  <p:clrMapOvr>
    <a:masterClrMapping/>
  </p:clrMapOvr>
  <p:transition advTm="10000"/>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412776"/>
            <a:ext cx="8784976" cy="1162050"/>
          </a:xfrm>
        </p:spPr>
        <p:txBody>
          <a:bodyPr>
            <a:noAutofit/>
          </a:bodyPr>
          <a:lstStyle/>
          <a:p>
            <a:pPr lvl="0"/>
            <a:r>
              <a:rPr lang="ru-RU" sz="2600" i="1" dirty="0" smtClean="0">
                <a:latin typeface="+mn-lt"/>
                <a:ea typeface="Calibri" pitchFamily="34" charset="0"/>
                <a:cs typeface="Times New Roman" pitchFamily="18" charset="0"/>
              </a:rPr>
              <a:t>Бачило И.Л. Информационная база противодействия человека и общества коррупции / И.Л. Бачило // Государство и право. – 2009. - №9. – С. 65-72</a:t>
            </a:r>
            <a:r>
              <a:rPr lang="ru-RU" dirty="0" smtClean="0"/>
              <a:t/>
            </a:r>
            <a:br>
              <a:rPr lang="ru-RU" dirty="0" smtClean="0"/>
            </a:br>
            <a:endParaRPr lang="ru-RU" dirty="0"/>
          </a:p>
        </p:txBody>
      </p:sp>
      <p:sp>
        <p:nvSpPr>
          <p:cNvPr id="4" name="Текст 3"/>
          <p:cNvSpPr>
            <a:spLocks noGrp="1"/>
          </p:cNvSpPr>
          <p:nvPr>
            <p:ph type="body" sz="half" idx="2"/>
          </p:nvPr>
        </p:nvSpPr>
        <p:spPr>
          <a:xfrm>
            <a:off x="251520" y="2420888"/>
            <a:ext cx="5112568" cy="3278287"/>
          </a:xfrm>
        </p:spPr>
        <p:txBody>
          <a:bodyPr>
            <a:noAutofit/>
          </a:bodyPr>
          <a:lstStyle/>
          <a:p>
            <a:pPr algn="ctr"/>
            <a:r>
              <a:rPr lang="ru-RU" sz="2600" b="1" i="1" dirty="0" smtClean="0">
                <a:ea typeface="Calibri" pitchFamily="34" charset="0"/>
                <a:cs typeface="Times New Roman" pitchFamily="18" charset="0"/>
              </a:rPr>
              <a:t>Современное общество глубоко поражено болезнью, имя которой – коррупция. 25 декабря  2008 года был принят ФЗ №292 «О противодействии коррупции». Принципы по которым работает ФЗ «О противодействии коррупции» сформулирован в статье 3 ФЗ и включает в себя семь норм-принципов</a:t>
            </a:r>
            <a:endParaRPr lang="ru-RU" sz="2600" b="1" i="1" dirty="0">
              <a:ea typeface="Calibri" pitchFamily="34" charset="0"/>
              <a:cs typeface="Times New Roman" pitchFamily="18" charset="0"/>
            </a:endParaRPr>
          </a:p>
        </p:txBody>
      </p:sp>
      <p:sp>
        <p:nvSpPr>
          <p:cNvPr id="5" name="Горизонтальный свиток 4"/>
          <p:cNvSpPr/>
          <p:nvPr/>
        </p:nvSpPr>
        <p:spPr>
          <a:xfrm>
            <a:off x="2483768" y="116632"/>
            <a:ext cx="6480720" cy="1033272"/>
          </a:xfrm>
          <a:prstGeom prst="horizont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b="1" i="1" dirty="0" smtClean="0">
                <a:solidFill>
                  <a:schemeClr val="tx1"/>
                </a:solidFill>
                <a:ea typeface="Calibri" pitchFamily="34" charset="0"/>
                <a:cs typeface="Times New Roman" pitchFamily="18" charset="0"/>
              </a:rPr>
              <a:t>Эта статья находится в библиотечном фонде</a:t>
            </a:r>
          </a:p>
          <a:p>
            <a:pPr algn="ctr"/>
            <a:r>
              <a:rPr lang="ru-RU" b="1" i="1" dirty="0" smtClean="0">
                <a:solidFill>
                  <a:schemeClr val="tx1"/>
                </a:solidFill>
                <a:ea typeface="Calibri" pitchFamily="34" charset="0"/>
                <a:cs typeface="Times New Roman" pitchFamily="18" charset="0"/>
              </a:rPr>
              <a:t> Белгородского ГАУ </a:t>
            </a:r>
          </a:p>
        </p:txBody>
      </p:sp>
      <p:pic>
        <p:nvPicPr>
          <p:cNvPr id="6" name="Picture 2" descr="http://www.bsaa.edu.ru/images/logo_BGAY.png"/>
          <p:cNvPicPr>
            <a:picLocks noChangeAspect="1" noChangeArrowheads="1"/>
          </p:cNvPicPr>
          <p:nvPr/>
        </p:nvPicPr>
        <p:blipFill>
          <a:blip r:embed="rId2" cstate="print"/>
          <a:srcRect/>
          <a:stretch>
            <a:fillRect/>
          </a:stretch>
        </p:blipFill>
        <p:spPr bwMode="auto">
          <a:xfrm>
            <a:off x="755576" y="116632"/>
            <a:ext cx="1044386" cy="1055801"/>
          </a:xfrm>
          <a:prstGeom prst="rect">
            <a:avLst/>
          </a:prstGeom>
          <a:noFill/>
        </p:spPr>
      </p:pic>
      <p:pic>
        <p:nvPicPr>
          <p:cNvPr id="8194" name="Picture 2" descr="C:\Documents and Settings\sorokina_an\Рабочий стол\антикоррупция\CCF01042019_00004.jpg"/>
          <p:cNvPicPr>
            <a:picLocks noGrp="1" noChangeAspect="1" noChangeArrowheads="1"/>
          </p:cNvPicPr>
          <p:nvPr>
            <p:ph idx="1"/>
          </p:nvPr>
        </p:nvPicPr>
        <p:blipFill>
          <a:blip r:embed="rId3" cstate="print"/>
          <a:srcRect l="1002" r="3430" b="4131"/>
          <a:stretch>
            <a:fillRect/>
          </a:stretch>
        </p:blipFill>
        <p:spPr bwMode="auto">
          <a:xfrm>
            <a:off x="5436096" y="2204864"/>
            <a:ext cx="2330785" cy="3240360"/>
          </a:xfrm>
          <a:prstGeom prst="rect">
            <a:avLst/>
          </a:prstGeom>
          <a:ln>
            <a:noFill/>
          </a:ln>
          <a:effectLst>
            <a:outerShdw blurRad="292100" dist="139700" dir="2700000" algn="tl" rotWithShape="0">
              <a:srgbClr val="333333">
                <a:alpha val="65000"/>
              </a:srgbClr>
            </a:outerShdw>
          </a:effectLst>
        </p:spPr>
      </p:pic>
      <p:pic>
        <p:nvPicPr>
          <p:cNvPr id="8195" name="Picture 3" descr="C:\Documents and Settings\sorokina_an\Рабочий стол\антикоррупция\CCF01042019_00005.jpg"/>
          <p:cNvPicPr>
            <a:picLocks noChangeAspect="1" noChangeArrowheads="1"/>
          </p:cNvPicPr>
          <p:nvPr/>
        </p:nvPicPr>
        <p:blipFill>
          <a:blip r:embed="rId4" cstate="print"/>
          <a:srcRect l="4878" t="3197" r="4878" b="3520"/>
          <a:stretch>
            <a:fillRect/>
          </a:stretch>
        </p:blipFill>
        <p:spPr bwMode="auto">
          <a:xfrm>
            <a:off x="6660232" y="3356992"/>
            <a:ext cx="2312408" cy="331236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Tm="10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46" y="188640"/>
            <a:ext cx="9144000" cy="1938992"/>
          </a:xfrm>
          <a:prstGeom prst="rect">
            <a:avLst/>
          </a:prstGeom>
        </p:spPr>
        <p:txBody>
          <a:bodyPr wrap="square">
            <a:spAutoFit/>
          </a:bodyPr>
          <a:lstStyle/>
          <a:p>
            <a:pPr algn="ctr"/>
            <a:r>
              <a:rPr lang="ru-RU" sz="4000" b="1" i="1" dirty="0">
                <a:solidFill>
                  <a:srgbClr val="002060"/>
                </a:solidFill>
                <a:ea typeface="Calibri" pitchFamily="34" charset="0"/>
                <a:cs typeface="Times New Roman" pitchFamily="18" charset="0"/>
              </a:rPr>
              <a:t>Российское законодательство в сфере предупреждения и противодействия коррупции</a:t>
            </a:r>
          </a:p>
        </p:txBody>
      </p:sp>
      <p:pic>
        <p:nvPicPr>
          <p:cNvPr id="1331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329"/>
          <a:stretch/>
        </p:blipFill>
        <p:spPr bwMode="auto">
          <a:xfrm>
            <a:off x="5724128" y="2304660"/>
            <a:ext cx="2952327" cy="42457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99889" y="2780928"/>
            <a:ext cx="5544616" cy="3693319"/>
          </a:xfrm>
          <a:prstGeom prst="rect">
            <a:avLst/>
          </a:prstGeom>
        </p:spPr>
        <p:txBody>
          <a:bodyPr wrap="square">
            <a:spAutoFit/>
          </a:bodyPr>
          <a:lstStyle/>
          <a:p>
            <a:pPr algn="ctr"/>
            <a:r>
              <a:rPr lang="ru-RU" sz="2600" b="1" i="1" dirty="0">
                <a:ea typeface="Calibri" pitchFamily="34" charset="0"/>
                <a:cs typeface="Times New Roman" pitchFamily="18" charset="0"/>
              </a:rPr>
              <a:t>Организации обязаны разрабатывать и принимать меры по предупреждению </a:t>
            </a:r>
            <a:r>
              <a:rPr lang="ru-RU" sz="2600" b="1" i="1" dirty="0" smtClean="0">
                <a:ea typeface="Calibri" pitchFamily="34" charset="0"/>
                <a:cs typeface="Times New Roman" pitchFamily="18" charset="0"/>
              </a:rPr>
              <a:t>коррупции. </a:t>
            </a:r>
          </a:p>
          <a:p>
            <a:pPr algn="ctr"/>
            <a:endParaRPr lang="ru-RU" sz="2600" b="1" i="1" dirty="0">
              <a:ea typeface="Calibri" pitchFamily="34" charset="0"/>
              <a:cs typeface="Times New Roman" pitchFamily="18" charset="0"/>
            </a:endParaRPr>
          </a:p>
          <a:p>
            <a:pPr algn="ctr"/>
            <a:r>
              <a:rPr lang="ru-RU" sz="2600" b="1" i="1" dirty="0" smtClean="0">
                <a:ea typeface="Calibri" pitchFamily="34" charset="0"/>
                <a:cs typeface="Times New Roman" pitchFamily="18" charset="0"/>
              </a:rPr>
              <a:t>Часть 1 статьи 13.3 </a:t>
            </a:r>
          </a:p>
          <a:p>
            <a:pPr algn="ctr"/>
            <a:r>
              <a:rPr lang="ru-RU" sz="2600" b="1" i="1" dirty="0" smtClean="0">
                <a:ea typeface="Calibri" pitchFamily="34" charset="0"/>
                <a:cs typeface="Times New Roman" pitchFamily="18" charset="0"/>
              </a:rPr>
              <a:t>Федерального закона </a:t>
            </a:r>
          </a:p>
          <a:p>
            <a:pPr algn="ctr"/>
            <a:r>
              <a:rPr lang="ru-RU" sz="2600" b="1" i="1" dirty="0" smtClean="0">
                <a:ea typeface="Calibri" pitchFamily="34" charset="0"/>
                <a:cs typeface="Times New Roman" pitchFamily="18" charset="0"/>
              </a:rPr>
              <a:t>«О противодействии коррупции»</a:t>
            </a:r>
          </a:p>
          <a:p>
            <a:pPr algn="ctr"/>
            <a:endParaRPr lang="ru-RU" sz="2600" b="1" i="1" dirty="0">
              <a:ea typeface="Calibri" pitchFamily="34" charset="0"/>
              <a:cs typeface="Times New Roman" pitchFamily="18" charset="0"/>
            </a:endParaRPr>
          </a:p>
        </p:txBody>
      </p:sp>
    </p:spTree>
  </p:cSld>
  <p:clrMapOvr>
    <a:masterClrMapping/>
  </p:clrMapOvr>
  <p:transition advTm="10000"/>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3140" y="188640"/>
            <a:ext cx="9144000" cy="707886"/>
          </a:xfrm>
          <a:prstGeom prst="rect">
            <a:avLst/>
          </a:prstGeom>
        </p:spPr>
        <p:txBody>
          <a:bodyPr wrap="square">
            <a:spAutoFit/>
          </a:bodyPr>
          <a:lstStyle/>
          <a:p>
            <a:pPr algn="ctr"/>
            <a:r>
              <a:rPr lang="ru-RU" sz="4000" b="1" i="1" dirty="0">
                <a:solidFill>
                  <a:srgbClr val="002060"/>
                </a:solidFill>
                <a:ea typeface="Calibri" pitchFamily="34" charset="0"/>
                <a:cs typeface="Times New Roman" pitchFamily="18" charset="0"/>
              </a:rPr>
              <a:t>Способы борьбы с коррупцией</a:t>
            </a:r>
          </a:p>
        </p:txBody>
      </p:sp>
      <p:sp>
        <p:nvSpPr>
          <p:cNvPr id="4" name="Прямоугольник 3"/>
          <p:cNvSpPr/>
          <p:nvPr/>
        </p:nvSpPr>
        <p:spPr>
          <a:xfrm>
            <a:off x="971600" y="896526"/>
            <a:ext cx="6984776" cy="3693319"/>
          </a:xfrm>
          <a:prstGeom prst="rect">
            <a:avLst/>
          </a:prstGeom>
        </p:spPr>
        <p:txBody>
          <a:bodyPr wrap="square">
            <a:spAutoFit/>
          </a:bodyPr>
          <a:lstStyle/>
          <a:p>
            <a:pPr>
              <a:buFont typeface="Wingdings" pitchFamily="2" charset="2"/>
              <a:buChar char="Ø"/>
            </a:pPr>
            <a:r>
              <a:rPr lang="ru-RU" sz="2600" b="1" i="1" dirty="0" smtClean="0">
                <a:latin typeface="Times New Roman" pitchFamily="18" charset="0"/>
                <a:ea typeface="Calibri" pitchFamily="34" charset="0"/>
                <a:cs typeface="Times New Roman" pitchFamily="18" charset="0"/>
              </a:rPr>
              <a:t> </a:t>
            </a:r>
            <a:r>
              <a:rPr lang="ru-RU" sz="2600" b="1" i="1" dirty="0" smtClean="0">
                <a:ea typeface="Calibri" pitchFamily="34" charset="0"/>
                <a:cs typeface="Times New Roman" pitchFamily="18" charset="0"/>
              </a:rPr>
              <a:t>Увольнять с работы без права занимать определенные должности;</a:t>
            </a:r>
          </a:p>
          <a:p>
            <a:pPr>
              <a:buFont typeface="Wingdings" pitchFamily="2" charset="2"/>
              <a:buChar char="Ø"/>
            </a:pPr>
            <a:r>
              <a:rPr lang="ru-RU" sz="2600" b="1" i="1" dirty="0" smtClean="0">
                <a:ea typeface="Calibri" pitchFamily="34" charset="0"/>
                <a:cs typeface="Times New Roman" pitchFamily="18" charset="0"/>
              </a:rPr>
              <a:t> Ужесточить уголовную ответственность;</a:t>
            </a:r>
          </a:p>
          <a:p>
            <a:pPr>
              <a:buFont typeface="Wingdings" pitchFamily="2" charset="2"/>
              <a:buChar char="Ø"/>
            </a:pPr>
            <a:r>
              <a:rPr lang="ru-RU" sz="2600" b="1" i="1" dirty="0" smtClean="0">
                <a:ea typeface="Calibri" pitchFamily="34" charset="0"/>
                <a:cs typeface="Times New Roman" pitchFamily="18" charset="0"/>
              </a:rPr>
              <a:t> Усовершенствовать законодательство;</a:t>
            </a:r>
          </a:p>
          <a:p>
            <a:pPr>
              <a:buFont typeface="Wingdings" pitchFamily="2" charset="2"/>
              <a:buChar char="Ø"/>
            </a:pPr>
            <a:r>
              <a:rPr lang="ru-RU" sz="2600" b="1" i="1" dirty="0" smtClean="0">
                <a:ea typeface="Calibri" pitchFamily="34" charset="0"/>
                <a:cs typeface="Times New Roman" pitchFamily="18" charset="0"/>
              </a:rPr>
              <a:t> Контролировать власть обществом;</a:t>
            </a:r>
          </a:p>
          <a:p>
            <a:pPr>
              <a:buFont typeface="Wingdings" pitchFamily="2" charset="2"/>
              <a:buChar char="Ø"/>
            </a:pPr>
            <a:r>
              <a:rPr lang="ru-RU" sz="2600" b="1" i="1" dirty="0" smtClean="0">
                <a:ea typeface="Calibri" pitchFamily="34" charset="0"/>
                <a:cs typeface="Times New Roman" pitchFamily="18" charset="0"/>
              </a:rPr>
              <a:t> Ввести правовое воспитание граждан;</a:t>
            </a:r>
          </a:p>
          <a:p>
            <a:pPr>
              <a:buFont typeface="Wingdings" pitchFamily="2" charset="2"/>
              <a:buChar char="Ø"/>
            </a:pPr>
            <a:r>
              <a:rPr lang="ru-RU" sz="2600" b="1" i="1" dirty="0" smtClean="0">
                <a:ea typeface="Calibri" pitchFamily="34" charset="0"/>
                <a:cs typeface="Times New Roman" pitchFamily="18" charset="0"/>
              </a:rPr>
              <a:t> Минимизировать личное общение с чиновниками</a:t>
            </a:r>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7984" y="4149080"/>
            <a:ext cx="3672408" cy="25959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advTm="10000"/>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496" y="620688"/>
            <a:ext cx="4752528" cy="6093976"/>
          </a:xfrm>
          <a:prstGeom prst="rect">
            <a:avLst/>
          </a:prstGeom>
        </p:spPr>
        <p:txBody>
          <a:bodyPr wrap="square">
            <a:spAutoFit/>
          </a:bodyPr>
          <a:lstStyle/>
          <a:p>
            <a:pPr algn="ctr"/>
            <a:r>
              <a:rPr lang="ru-RU" sz="2600" b="1" i="1" dirty="0" smtClean="0">
                <a:ea typeface="Calibri" pitchFamily="34" charset="0"/>
                <a:cs typeface="Times New Roman" pitchFamily="18" charset="0"/>
              </a:rPr>
              <a:t>Борьбу с коррупцией нужно начать с самого себя и требовать устранения коррупционных проявлений от окружающих. Эффективность борьбы зависит от взаимодействия всех ветвей власти, их ответственности за процесс оздоровления общества. Необходимо быстро реагировать на все виды проявлений коррупционных правонарушений, справедливо давать наказания </a:t>
            </a:r>
            <a:endParaRPr lang="ru-RU" sz="2600" b="1" i="1" dirty="0">
              <a:ea typeface="Calibri" pitchFamily="34" charset="0"/>
              <a:cs typeface="Times New Roman" pitchFamily="18"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8024" y="476672"/>
            <a:ext cx="4104456" cy="27363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3" y="3616994"/>
            <a:ext cx="4104457" cy="29004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9603614"/>
      </p:ext>
    </p:extLst>
  </p:cSld>
  <p:clrMapOvr>
    <a:masterClrMapping/>
  </p:clrMapOvr>
  <p:transition advTm="1000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116632"/>
            <a:ext cx="9144000" cy="1323439"/>
          </a:xfrm>
          <a:prstGeom prst="rect">
            <a:avLst/>
          </a:prstGeom>
        </p:spPr>
        <p:txBody>
          <a:bodyPr wrap="square">
            <a:spAutoFit/>
          </a:bodyPr>
          <a:lstStyle/>
          <a:p>
            <a:pPr algn="ctr"/>
            <a:r>
              <a:rPr lang="ru-RU" sz="4000" b="1" i="1" dirty="0" smtClean="0">
                <a:solidFill>
                  <a:srgbClr val="002060"/>
                </a:solidFill>
                <a:ea typeface="Calibri" pitchFamily="34" charset="0"/>
                <a:cs typeface="Times New Roman" pitchFamily="18" charset="0"/>
              </a:rPr>
              <a:t>Что делать, если взятку просят или предлагают?</a:t>
            </a:r>
            <a:endParaRPr lang="ru-RU" sz="4000" b="1" i="1" dirty="0">
              <a:solidFill>
                <a:srgbClr val="002060"/>
              </a:solidFill>
              <a:ea typeface="Calibri" pitchFamily="34" charset="0"/>
              <a:cs typeface="Times New Roman" pitchFamily="18" charset="0"/>
            </a:endParaRPr>
          </a:p>
        </p:txBody>
      </p:sp>
      <p:sp>
        <p:nvSpPr>
          <p:cNvPr id="4" name="Прямоугольник 3"/>
          <p:cNvSpPr/>
          <p:nvPr/>
        </p:nvSpPr>
        <p:spPr>
          <a:xfrm>
            <a:off x="107504" y="1412776"/>
            <a:ext cx="7416824" cy="4893647"/>
          </a:xfrm>
          <a:prstGeom prst="rect">
            <a:avLst/>
          </a:prstGeom>
        </p:spPr>
        <p:txBody>
          <a:bodyPr wrap="square">
            <a:spAutoFit/>
          </a:bodyPr>
          <a:lstStyle/>
          <a:p>
            <a:pPr>
              <a:buFont typeface="Wingdings" pitchFamily="2" charset="2"/>
              <a:buChar char="Ø"/>
            </a:pPr>
            <a:r>
              <a:rPr lang="ru-RU" sz="2600" b="1" i="1" dirty="0" smtClean="0">
                <a:ea typeface="Calibri" pitchFamily="34" charset="0"/>
                <a:cs typeface="Times New Roman" pitchFamily="18" charset="0"/>
              </a:rPr>
              <a:t>Незаметно записывать все разговоры</a:t>
            </a:r>
          </a:p>
          <a:p>
            <a:pPr>
              <a:buFont typeface="Wingdings" pitchFamily="2" charset="2"/>
              <a:buChar char="Ø"/>
            </a:pPr>
            <a:r>
              <a:rPr lang="ru-RU" sz="2600" b="1" i="1" dirty="0" smtClean="0">
                <a:ea typeface="Calibri" pitchFamily="34" charset="0"/>
                <a:cs typeface="Times New Roman" pitchFamily="18" charset="0"/>
              </a:rPr>
              <a:t>Не проявлять резких эмоций</a:t>
            </a:r>
          </a:p>
          <a:p>
            <a:pPr>
              <a:buFont typeface="Wingdings" pitchFamily="2" charset="2"/>
              <a:buChar char="Ø"/>
            </a:pPr>
            <a:r>
              <a:rPr lang="ru-RU" sz="2600" b="1" i="1" dirty="0" smtClean="0">
                <a:ea typeface="Calibri" pitchFamily="34" charset="0"/>
                <a:cs typeface="Times New Roman" pitchFamily="18" charset="0"/>
              </a:rPr>
              <a:t>Слушать внимательно, узнавать как можно больше подробностей</a:t>
            </a:r>
          </a:p>
          <a:p>
            <a:pPr>
              <a:buFont typeface="Wingdings" pitchFamily="2" charset="2"/>
              <a:buChar char="Ø"/>
            </a:pPr>
            <a:r>
              <a:rPr lang="ru-RU" sz="2600" b="1" i="1" dirty="0" smtClean="0">
                <a:ea typeface="Calibri" pitchFamily="34" charset="0"/>
                <a:cs typeface="Times New Roman" pitchFamily="18" charset="0"/>
              </a:rPr>
              <a:t>Не говорить сразу ни «да», ни «нет»</a:t>
            </a:r>
          </a:p>
          <a:p>
            <a:pPr>
              <a:buFont typeface="Wingdings" pitchFamily="2" charset="2"/>
              <a:buChar char="Ø"/>
            </a:pPr>
            <a:r>
              <a:rPr lang="ru-RU" sz="2600" b="1" i="1" dirty="0" smtClean="0">
                <a:ea typeface="Calibri" pitchFamily="34" charset="0"/>
                <a:cs typeface="Times New Roman" pitchFamily="18" charset="0"/>
              </a:rPr>
              <a:t>Поинтересоваться гарантиями решения вашего вопроса</a:t>
            </a:r>
          </a:p>
          <a:p>
            <a:pPr>
              <a:buFont typeface="Wingdings" pitchFamily="2" charset="2"/>
              <a:buChar char="Ø"/>
            </a:pPr>
            <a:r>
              <a:rPr lang="ru-RU" sz="2600" b="1" i="1" dirty="0" smtClean="0">
                <a:ea typeface="Calibri" pitchFamily="34" charset="0"/>
                <a:cs typeface="Times New Roman" pitchFamily="18" charset="0"/>
              </a:rPr>
              <a:t>Предложить перенести встречу на другое время</a:t>
            </a:r>
          </a:p>
          <a:p>
            <a:pPr>
              <a:buFont typeface="Wingdings" pitchFamily="2" charset="2"/>
              <a:buChar char="Ø"/>
            </a:pPr>
            <a:r>
              <a:rPr lang="ru-RU" sz="2600" b="1" i="1" dirty="0" smtClean="0">
                <a:ea typeface="Calibri" pitchFamily="34" charset="0"/>
                <a:cs typeface="Times New Roman" pitchFamily="18" charset="0"/>
              </a:rPr>
              <a:t>Сообщить о ситуации в правоохранительные органы или начальству</a:t>
            </a:r>
          </a:p>
          <a:p>
            <a:endParaRPr lang="ru-RU" sz="2600" b="1" i="1" dirty="0" smtClean="0">
              <a:ea typeface="Calibri" pitchFamily="34" charset="0"/>
              <a:cs typeface="Times New Roman" pitchFamily="18" charset="0"/>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t="36882" r="79590" b="30334"/>
          <a:stretch>
            <a:fillRect/>
          </a:stretch>
        </p:blipFill>
        <p:spPr bwMode="auto">
          <a:xfrm>
            <a:off x="6948264" y="2708920"/>
            <a:ext cx="2067060" cy="2204864"/>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Tm="10000"/>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51520" y="188640"/>
            <a:ext cx="8892480" cy="1323439"/>
          </a:xfrm>
          <a:prstGeom prst="rect">
            <a:avLst/>
          </a:prstGeom>
        </p:spPr>
        <p:txBody>
          <a:bodyPr wrap="square">
            <a:spAutoFit/>
          </a:bodyPr>
          <a:lstStyle/>
          <a:p>
            <a:pPr algn="ctr"/>
            <a:r>
              <a:rPr lang="ru-RU" sz="4000" b="1" i="1" dirty="0">
                <a:solidFill>
                  <a:srgbClr val="002060"/>
                </a:solidFill>
                <a:ea typeface="Calibri" pitchFamily="34" charset="0"/>
                <a:cs typeface="Times New Roman" pitchFamily="18" charset="0"/>
              </a:rPr>
              <a:t>Виды наказания за взяточничество в Уголовном кодексе РФ</a:t>
            </a:r>
          </a:p>
        </p:txBody>
      </p:sp>
      <p:sp>
        <p:nvSpPr>
          <p:cNvPr id="4" name="Прямоугольник 3"/>
          <p:cNvSpPr/>
          <p:nvPr/>
        </p:nvSpPr>
        <p:spPr>
          <a:xfrm>
            <a:off x="179512" y="1772816"/>
            <a:ext cx="8784976" cy="4893647"/>
          </a:xfrm>
          <a:prstGeom prst="rect">
            <a:avLst/>
          </a:prstGeom>
        </p:spPr>
        <p:txBody>
          <a:bodyPr wrap="square">
            <a:spAutoFit/>
          </a:bodyPr>
          <a:lstStyle/>
          <a:p>
            <a:pPr algn="just">
              <a:buFont typeface="Wingdings" pitchFamily="2" charset="2"/>
              <a:buChar char="Ø"/>
            </a:pPr>
            <a:r>
              <a:rPr lang="ru-RU" sz="2600" b="1" i="1" dirty="0">
                <a:ea typeface="Calibri" pitchFamily="34" charset="0"/>
                <a:cs typeface="Times New Roman" pitchFamily="18" charset="0"/>
              </a:rPr>
              <a:t> Статья 204. Коммерческий подкуп (максимальное наказание лишение свободы на срок до пяти лет)</a:t>
            </a:r>
          </a:p>
          <a:p>
            <a:pPr algn="just">
              <a:buFont typeface="Wingdings" pitchFamily="2" charset="2"/>
              <a:buChar char="Ø"/>
            </a:pPr>
            <a:r>
              <a:rPr lang="ru-RU" sz="2600" b="1" i="1" dirty="0">
                <a:ea typeface="Calibri" pitchFamily="34" charset="0"/>
                <a:cs typeface="Times New Roman" pitchFamily="18" charset="0"/>
              </a:rPr>
              <a:t> Статья 285. Злоупотребление должностными полномочиями (максимальное наказание лишение свободы на срок до десяти лет)</a:t>
            </a:r>
          </a:p>
          <a:p>
            <a:pPr algn="just">
              <a:buFont typeface="Wingdings" pitchFamily="2" charset="2"/>
              <a:buChar char="Ø"/>
            </a:pPr>
            <a:r>
              <a:rPr lang="ru-RU" sz="2600" b="1" i="1" dirty="0">
                <a:ea typeface="Calibri" pitchFamily="34" charset="0"/>
                <a:cs typeface="Times New Roman" pitchFamily="18" charset="0"/>
              </a:rPr>
              <a:t> Статья 290. Получение взятки (максимальное наказание лишение свободы на срок от семи до двенадцати лет с конфискацией или без таковой)</a:t>
            </a:r>
          </a:p>
          <a:p>
            <a:pPr algn="just">
              <a:buFont typeface="Wingdings" pitchFamily="2" charset="2"/>
              <a:buChar char="Ø"/>
            </a:pPr>
            <a:r>
              <a:rPr lang="ru-RU" sz="2600" b="1" i="1" dirty="0">
                <a:ea typeface="Calibri" pitchFamily="34" charset="0"/>
                <a:cs typeface="Times New Roman" pitchFamily="18" charset="0"/>
              </a:rPr>
              <a:t> Статья 291. Дача взятки (максимальное наказание лишение свободы на срок до восьми лет)</a:t>
            </a:r>
          </a:p>
          <a:p>
            <a:pPr algn="just">
              <a:buFont typeface="Wingdings" pitchFamily="2" charset="2"/>
              <a:buChar char="Ø"/>
            </a:pPr>
            <a:r>
              <a:rPr lang="ru-RU" sz="2600" b="1" i="1" dirty="0">
                <a:ea typeface="Calibri" pitchFamily="34" charset="0"/>
                <a:cs typeface="Times New Roman" pitchFamily="18" charset="0"/>
              </a:rPr>
              <a:t> Статья 292. Служебный подлог (максимальное наказание лишение свободы на срок до двух лет)</a:t>
            </a:r>
          </a:p>
        </p:txBody>
      </p:sp>
    </p:spTree>
  </p:cSld>
  <p:clrMapOvr>
    <a:masterClrMapping/>
  </p:clrMapOvr>
  <p:transition advTm="1000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dnmyslo.ru/NewsImage/6d/51/6d512544-a45c-4dc1-946a-372d4941334f_1.jpg"/>
          <p:cNvPicPr>
            <a:picLocks noChangeAspect="1" noChangeArrowheads="1"/>
          </p:cNvPicPr>
          <p:nvPr/>
        </p:nvPicPr>
        <p:blipFill>
          <a:blip r:embed="rId2" cstate="print"/>
          <a:srcRect l="18382" t="11905" r="17892" b="10714"/>
          <a:stretch>
            <a:fillRect/>
          </a:stretch>
        </p:blipFill>
        <p:spPr bwMode="auto">
          <a:xfrm>
            <a:off x="0" y="0"/>
            <a:ext cx="9144000" cy="6858000"/>
          </a:xfrm>
          <a:prstGeom prst="rect">
            <a:avLst/>
          </a:prstGeom>
          <a:noFill/>
          <a:effectLst>
            <a:softEdge rad="127000"/>
          </a:effectLst>
        </p:spPr>
      </p:pic>
    </p:spTree>
  </p:cSld>
  <p:clrMapOvr>
    <a:masterClrMapping/>
  </p:clrMapOvr>
  <p:transition advTm="10000"/>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80435" t="42153" b="27737"/>
          <a:stretch>
            <a:fillRect/>
          </a:stretch>
        </p:blipFill>
        <p:spPr bwMode="auto">
          <a:xfrm>
            <a:off x="6516216" y="4137540"/>
            <a:ext cx="2359858" cy="272046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0" y="332656"/>
            <a:ext cx="9144000" cy="707886"/>
          </a:xfrm>
          <a:prstGeom prst="rect">
            <a:avLst/>
          </a:prstGeom>
        </p:spPr>
        <p:txBody>
          <a:bodyPr wrap="square">
            <a:spAutoFit/>
          </a:bodyPr>
          <a:lstStyle/>
          <a:p>
            <a:pPr algn="ctr"/>
            <a:r>
              <a:rPr lang="ru-RU" sz="4000" b="1" i="1" dirty="0" smtClean="0">
                <a:solidFill>
                  <a:srgbClr val="002060"/>
                </a:solidFill>
                <a:ea typeface="Calibri" pitchFamily="34" charset="0"/>
                <a:cs typeface="Times New Roman" pitchFamily="18" charset="0"/>
              </a:rPr>
              <a:t>Помните!</a:t>
            </a:r>
          </a:p>
        </p:txBody>
      </p:sp>
      <p:sp>
        <p:nvSpPr>
          <p:cNvPr id="5" name="Прямоугольник 4"/>
          <p:cNvSpPr/>
          <p:nvPr/>
        </p:nvSpPr>
        <p:spPr>
          <a:xfrm>
            <a:off x="395536" y="980728"/>
            <a:ext cx="8365773" cy="3693319"/>
          </a:xfrm>
          <a:prstGeom prst="rect">
            <a:avLst/>
          </a:prstGeom>
        </p:spPr>
        <p:txBody>
          <a:bodyPr wrap="square">
            <a:spAutoFit/>
          </a:bodyPr>
          <a:lstStyle/>
          <a:p>
            <a:pPr>
              <a:buFont typeface="Wingdings" pitchFamily="2" charset="2"/>
              <a:buChar char="Ø"/>
            </a:pPr>
            <a:r>
              <a:rPr lang="ru-RU" sz="2600" b="1" i="1" dirty="0" smtClean="0">
                <a:ea typeface="Calibri" pitchFamily="34" charset="0"/>
                <a:cs typeface="Times New Roman" pitchFamily="18" charset="0"/>
              </a:rPr>
              <a:t>Тот, кто предлагает вам нарушить закон, может вести запись разговора</a:t>
            </a:r>
          </a:p>
          <a:p>
            <a:pPr>
              <a:buFont typeface="Wingdings" pitchFamily="2" charset="2"/>
              <a:buChar char="Ø"/>
            </a:pPr>
            <a:r>
              <a:rPr lang="ru-RU" sz="2600" b="1" i="1" dirty="0" smtClean="0">
                <a:ea typeface="Calibri" pitchFamily="34" charset="0"/>
                <a:cs typeface="Times New Roman" pitchFamily="18" charset="0"/>
              </a:rPr>
              <a:t>Если вас вынудили к даче взятки – это не преступление</a:t>
            </a:r>
          </a:p>
          <a:p>
            <a:pPr>
              <a:buFont typeface="Wingdings" pitchFamily="2" charset="2"/>
              <a:buChar char="Ø"/>
            </a:pPr>
            <a:r>
              <a:rPr lang="ru-RU" sz="2600" b="1" i="1" dirty="0" smtClean="0">
                <a:ea typeface="Calibri" pitchFamily="34" charset="0"/>
                <a:cs typeface="Times New Roman" pitchFamily="18" charset="0"/>
              </a:rPr>
              <a:t>Если о взятке рассказали не вы – вы виновны</a:t>
            </a:r>
          </a:p>
          <a:p>
            <a:pPr>
              <a:buFont typeface="Wingdings" pitchFamily="2" charset="2"/>
              <a:buChar char="Ø"/>
            </a:pPr>
            <a:r>
              <a:rPr lang="ru-RU" sz="2600" b="1" i="1" dirty="0" smtClean="0">
                <a:ea typeface="Calibri" pitchFamily="34" charset="0"/>
                <a:cs typeface="Times New Roman" pitchFamily="18" charset="0"/>
              </a:rPr>
              <a:t>Заведомо ложный донос о взяточничестве – путевка в суд</a:t>
            </a:r>
          </a:p>
          <a:p>
            <a:pPr>
              <a:buFont typeface="Wingdings" pitchFamily="2" charset="2"/>
              <a:buChar char="Ø"/>
            </a:pPr>
            <a:r>
              <a:rPr lang="ru-RU" sz="2600" b="1" i="1" dirty="0" smtClean="0">
                <a:ea typeface="Calibri" pitchFamily="34" charset="0"/>
                <a:cs typeface="Times New Roman" pitchFamily="18" charset="0"/>
              </a:rPr>
              <a:t>Получение госуслуги в электронном виде препятствует вымогательству взятки!</a:t>
            </a:r>
          </a:p>
        </p:txBody>
      </p:sp>
      <p:pic>
        <p:nvPicPr>
          <p:cNvPr id="11266" name="Picture 2" descr="https://im0-tub-ru.yandex.net/i?id=da9955816fdb26322f07c15af00023cb-l&amp;n=13"/>
          <p:cNvPicPr>
            <a:picLocks noChangeAspect="1" noChangeArrowheads="1"/>
          </p:cNvPicPr>
          <p:nvPr/>
        </p:nvPicPr>
        <p:blipFill>
          <a:blip r:embed="rId3" cstate="print"/>
          <a:srcRect/>
          <a:stretch>
            <a:fillRect/>
          </a:stretch>
        </p:blipFill>
        <p:spPr bwMode="auto">
          <a:xfrm>
            <a:off x="1763688" y="4581128"/>
            <a:ext cx="3888432" cy="216192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Tm="10000"/>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332656"/>
            <a:ext cx="9144000" cy="707886"/>
          </a:xfrm>
          <a:prstGeom prst="rect">
            <a:avLst/>
          </a:prstGeom>
        </p:spPr>
        <p:txBody>
          <a:bodyPr wrap="square">
            <a:spAutoFit/>
          </a:bodyPr>
          <a:lstStyle/>
          <a:p>
            <a:pPr algn="ctr"/>
            <a:r>
              <a:rPr lang="ru-RU" sz="4000" b="1" i="1" dirty="0" smtClean="0">
                <a:solidFill>
                  <a:srgbClr val="002060"/>
                </a:solidFill>
                <a:ea typeface="Calibri" pitchFamily="34" charset="0"/>
                <a:cs typeface="Times New Roman" pitchFamily="18" charset="0"/>
              </a:rPr>
              <a:t>Статья 291. Дача взятки</a:t>
            </a:r>
            <a:endParaRPr lang="ru-RU" sz="4000" b="1" i="1" dirty="0">
              <a:solidFill>
                <a:srgbClr val="002060"/>
              </a:solidFill>
              <a:ea typeface="Calibri" pitchFamily="34" charset="0"/>
              <a:cs typeface="Times New Roman" pitchFamily="18" charset="0"/>
            </a:endParaRPr>
          </a:p>
        </p:txBody>
      </p:sp>
      <p:sp>
        <p:nvSpPr>
          <p:cNvPr id="3" name="Прямоугольник 2"/>
          <p:cNvSpPr/>
          <p:nvPr/>
        </p:nvSpPr>
        <p:spPr>
          <a:xfrm>
            <a:off x="15230" y="3964900"/>
            <a:ext cx="9144000" cy="2893100"/>
          </a:xfrm>
          <a:prstGeom prst="rect">
            <a:avLst/>
          </a:prstGeom>
        </p:spPr>
        <p:txBody>
          <a:bodyPr wrap="square">
            <a:spAutoFit/>
          </a:bodyPr>
          <a:lstStyle/>
          <a:p>
            <a:pPr algn="ctr"/>
            <a:r>
              <a:rPr lang="ru-RU" sz="2600" b="1" i="1" dirty="0">
                <a:ea typeface="Calibri" pitchFamily="34" charset="0"/>
                <a:cs typeface="Times New Roman" pitchFamily="18" charset="0"/>
              </a:rPr>
              <a:t>Дача взятки должностному лицу, иностранному должностному лицу либо лицу публичной международной организации лично или через посредника – наказывается штрафом в размере от пятнадцатикратной до тридцатикратной суммы взятки либо лишением свободы на срок до двух лет со штрафом в размере </a:t>
            </a:r>
            <a:endParaRPr lang="ru-RU" sz="2600" b="1" i="1" dirty="0" smtClean="0">
              <a:ea typeface="Calibri" pitchFamily="34" charset="0"/>
              <a:cs typeface="Times New Roman" pitchFamily="18" charset="0"/>
            </a:endParaRPr>
          </a:p>
          <a:p>
            <a:pPr algn="ctr"/>
            <a:r>
              <a:rPr lang="ru-RU" sz="2600" b="1" i="1" dirty="0" smtClean="0">
                <a:ea typeface="Calibri" pitchFamily="34" charset="0"/>
                <a:cs typeface="Times New Roman" pitchFamily="18" charset="0"/>
              </a:rPr>
              <a:t>десятикратной </a:t>
            </a:r>
            <a:r>
              <a:rPr lang="ru-RU" sz="2600" b="1" i="1" dirty="0">
                <a:ea typeface="Calibri" pitchFamily="34" charset="0"/>
                <a:cs typeface="Times New Roman" pitchFamily="18" charset="0"/>
              </a:rPr>
              <a:t>суммы взятки</a:t>
            </a:r>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6414" y="1009313"/>
            <a:ext cx="5911173" cy="29555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3421288"/>
      </p:ext>
    </p:extLst>
  </p:cSld>
  <p:clrMapOvr>
    <a:masterClrMapping/>
  </p:clrMapOvr>
  <p:transition advTm="10000"/>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139"/>
          <a:stretch/>
        </p:blipFill>
        <p:spPr bwMode="auto">
          <a:xfrm>
            <a:off x="20935" y="0"/>
            <a:ext cx="9127773" cy="6858000"/>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6273250"/>
      </p:ext>
    </p:extLst>
  </p:cSld>
  <p:clrMapOvr>
    <a:masterClrMapping/>
  </p:clrMapOvr>
  <p:transition advTm="10000"/>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1772816"/>
            <a:ext cx="8208912" cy="4493538"/>
          </a:xfrm>
          <a:prstGeom prst="rect">
            <a:avLst/>
          </a:prstGeom>
        </p:spPr>
        <p:txBody>
          <a:bodyPr wrap="square">
            <a:spAutoFit/>
          </a:bodyPr>
          <a:lstStyle/>
          <a:p>
            <a:pPr>
              <a:buFont typeface="Wingdings" pitchFamily="2" charset="2"/>
              <a:buChar char="Ø"/>
            </a:pPr>
            <a:r>
              <a:rPr lang="ru-RU" sz="2600" b="1" i="1" dirty="0" smtClean="0">
                <a:latin typeface="Times New Roman" pitchFamily="18" charset="0"/>
                <a:ea typeface="Calibri" pitchFamily="34" charset="0"/>
                <a:cs typeface="Times New Roman" pitchFamily="18" charset="0"/>
              </a:rPr>
              <a:t> </a:t>
            </a:r>
            <a:r>
              <a:rPr lang="ru-RU" sz="2600" b="1" i="1" dirty="0">
                <a:ea typeface="Calibri" pitchFamily="34" charset="0"/>
                <a:cs typeface="Times New Roman" pitchFamily="18" charset="0"/>
              </a:rPr>
              <a:t>признание, обеспечение и защита основных прав и свобод человека и гражданина;</a:t>
            </a:r>
          </a:p>
          <a:p>
            <a:endParaRPr lang="ru-RU" sz="2600" b="1" i="1" dirty="0">
              <a:ea typeface="Calibri" pitchFamily="34" charset="0"/>
              <a:cs typeface="Times New Roman" pitchFamily="18" charset="0"/>
            </a:endParaRPr>
          </a:p>
          <a:p>
            <a:pPr>
              <a:buFont typeface="Wingdings" pitchFamily="2" charset="2"/>
              <a:buChar char="Ø"/>
            </a:pPr>
            <a:r>
              <a:rPr lang="ru-RU" sz="2600" b="1" i="1" dirty="0">
                <a:ea typeface="Calibri" pitchFamily="34" charset="0"/>
                <a:cs typeface="Times New Roman" pitchFamily="18" charset="0"/>
              </a:rPr>
              <a:t>  законность;</a:t>
            </a:r>
          </a:p>
          <a:p>
            <a:endParaRPr lang="ru-RU" sz="2600" b="1" i="1" dirty="0">
              <a:ea typeface="Calibri" pitchFamily="34" charset="0"/>
              <a:cs typeface="Times New Roman" pitchFamily="18" charset="0"/>
            </a:endParaRPr>
          </a:p>
          <a:p>
            <a:pPr>
              <a:buFont typeface="Wingdings" pitchFamily="2" charset="2"/>
              <a:buChar char="Ø"/>
            </a:pPr>
            <a:r>
              <a:rPr lang="ru-RU" sz="2600" b="1" i="1" dirty="0">
                <a:ea typeface="Calibri" pitchFamily="34" charset="0"/>
                <a:cs typeface="Times New Roman" pitchFamily="18" charset="0"/>
              </a:rPr>
              <a:t>  публичность и открытость деятельности государственных органов и органов местного самоуправления;</a:t>
            </a:r>
          </a:p>
          <a:p>
            <a:endParaRPr lang="ru-RU" sz="2600" b="1" i="1" dirty="0">
              <a:ea typeface="Calibri" pitchFamily="34" charset="0"/>
              <a:cs typeface="Times New Roman" pitchFamily="18" charset="0"/>
            </a:endParaRPr>
          </a:p>
          <a:p>
            <a:pPr>
              <a:buFont typeface="Wingdings" pitchFamily="2" charset="2"/>
              <a:buChar char="Ø"/>
            </a:pPr>
            <a:r>
              <a:rPr lang="ru-RU" sz="2600" b="1" i="1" dirty="0">
                <a:ea typeface="Calibri" pitchFamily="34" charset="0"/>
                <a:cs typeface="Times New Roman" pitchFamily="18" charset="0"/>
              </a:rPr>
              <a:t>  неотвратимость ответственности за совершение коррупционных правонарушений;</a:t>
            </a:r>
          </a:p>
        </p:txBody>
      </p:sp>
      <p:sp>
        <p:nvSpPr>
          <p:cNvPr id="3" name="Прямоугольник 2"/>
          <p:cNvSpPr/>
          <p:nvPr/>
        </p:nvSpPr>
        <p:spPr>
          <a:xfrm>
            <a:off x="0" y="188640"/>
            <a:ext cx="9144000" cy="1323439"/>
          </a:xfrm>
          <a:prstGeom prst="rect">
            <a:avLst/>
          </a:prstGeom>
        </p:spPr>
        <p:txBody>
          <a:bodyPr wrap="square">
            <a:spAutoFit/>
          </a:bodyPr>
          <a:lstStyle/>
          <a:p>
            <a:pPr algn="ctr"/>
            <a:r>
              <a:rPr lang="ru-RU" sz="4000" b="1" i="1" dirty="0">
                <a:solidFill>
                  <a:srgbClr val="002060"/>
                </a:solidFill>
                <a:ea typeface="Calibri" pitchFamily="34" charset="0"/>
                <a:cs typeface="Times New Roman" pitchFamily="18" charset="0"/>
              </a:rPr>
              <a:t>Принципы противодействия коррупции в Российской Федерации: </a:t>
            </a:r>
          </a:p>
        </p:txBody>
      </p:sp>
    </p:spTree>
  </p:cSld>
  <p:clrMapOvr>
    <a:masterClrMapping/>
  </p:clrMapOvr>
  <p:transition advTm="10000"/>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1484784"/>
            <a:ext cx="8856984" cy="864096"/>
          </a:xfrm>
        </p:spPr>
        <p:txBody>
          <a:bodyPr>
            <a:noAutofit/>
          </a:bodyPr>
          <a:lstStyle/>
          <a:p>
            <a:pPr lvl="0"/>
            <a:r>
              <a:rPr lang="ru-RU" sz="2600" i="1" dirty="0" smtClean="0">
                <a:latin typeface="+mn-lt"/>
                <a:ea typeface="Calibri" pitchFamily="34" charset="0"/>
                <a:cs typeface="Times New Roman" pitchFamily="18" charset="0"/>
              </a:rPr>
              <a:t>Тимофеев Л.М. Институциональная коррупция / </a:t>
            </a:r>
            <a:br>
              <a:rPr lang="ru-RU" sz="2600" i="1" dirty="0" smtClean="0">
                <a:latin typeface="+mn-lt"/>
                <a:ea typeface="Calibri" pitchFamily="34" charset="0"/>
                <a:cs typeface="Times New Roman" pitchFamily="18" charset="0"/>
              </a:rPr>
            </a:br>
            <a:r>
              <a:rPr lang="ru-RU" sz="2600" i="1" dirty="0" smtClean="0">
                <a:latin typeface="+mn-lt"/>
                <a:ea typeface="Calibri" pitchFamily="34" charset="0"/>
                <a:cs typeface="Times New Roman" pitchFamily="18" charset="0"/>
              </a:rPr>
              <a:t>Л.М. Тимофеев. – М.: РГГУ, 2000. - 365 с.</a:t>
            </a:r>
            <a:br>
              <a:rPr lang="ru-RU" sz="2600" i="1" dirty="0" smtClean="0">
                <a:latin typeface="+mn-lt"/>
                <a:ea typeface="Calibri" pitchFamily="34" charset="0"/>
                <a:cs typeface="Times New Roman" pitchFamily="18" charset="0"/>
              </a:rPr>
            </a:br>
            <a:endParaRPr lang="ru-RU" sz="2600" i="1" dirty="0">
              <a:latin typeface="+mn-lt"/>
              <a:ea typeface="Calibri" pitchFamily="34" charset="0"/>
              <a:cs typeface="Times New Roman" pitchFamily="18" charset="0"/>
            </a:endParaRPr>
          </a:p>
        </p:txBody>
      </p:sp>
      <p:sp>
        <p:nvSpPr>
          <p:cNvPr id="4" name="Текст 3"/>
          <p:cNvSpPr>
            <a:spLocks noGrp="1"/>
          </p:cNvSpPr>
          <p:nvPr>
            <p:ph type="body" sz="half" idx="2"/>
          </p:nvPr>
        </p:nvSpPr>
        <p:spPr>
          <a:xfrm>
            <a:off x="107504" y="2348880"/>
            <a:ext cx="6048672" cy="4176464"/>
          </a:xfrm>
        </p:spPr>
        <p:txBody>
          <a:bodyPr>
            <a:noAutofit/>
          </a:bodyPr>
          <a:lstStyle/>
          <a:p>
            <a:pPr algn="ctr"/>
            <a:r>
              <a:rPr lang="ru-RU" sz="2600" b="1" i="1" dirty="0" smtClean="0">
                <a:ea typeface="Calibri" pitchFamily="34" charset="0"/>
                <a:cs typeface="Times New Roman" pitchFamily="18" charset="0"/>
              </a:rPr>
              <a:t>Коррупция рассматривается в данной книге как особенное экономическое явления, возникающее в условиях ограничения или прямого запрета прав частной собственности и рыночных отношений. Автор книги по новому подходит к изучению исторических и социологических проблем, связанных с возникновением и развитием коррупции</a:t>
            </a:r>
            <a:endParaRPr lang="ru-RU" sz="2600" b="1" i="1" dirty="0">
              <a:ea typeface="Calibri" pitchFamily="34" charset="0"/>
              <a:cs typeface="Times New Roman" pitchFamily="18" charset="0"/>
            </a:endParaRPr>
          </a:p>
        </p:txBody>
      </p:sp>
      <p:pic>
        <p:nvPicPr>
          <p:cNvPr id="5" name="Picture 2" descr="http://www.bsaa.edu.ru/images/logo_BGAY.png"/>
          <p:cNvPicPr>
            <a:picLocks noChangeAspect="1" noChangeArrowheads="1"/>
          </p:cNvPicPr>
          <p:nvPr/>
        </p:nvPicPr>
        <p:blipFill>
          <a:blip r:embed="rId3" cstate="print"/>
          <a:srcRect/>
          <a:stretch>
            <a:fillRect/>
          </a:stretch>
        </p:blipFill>
        <p:spPr bwMode="auto">
          <a:xfrm>
            <a:off x="1043608" y="116632"/>
            <a:ext cx="1044386" cy="1055801"/>
          </a:xfrm>
          <a:prstGeom prst="rect">
            <a:avLst/>
          </a:prstGeom>
          <a:noFill/>
        </p:spPr>
      </p:pic>
      <p:sp>
        <p:nvSpPr>
          <p:cNvPr id="6" name="Прямоугольник 5"/>
          <p:cNvSpPr/>
          <p:nvPr/>
        </p:nvSpPr>
        <p:spPr>
          <a:xfrm>
            <a:off x="107504" y="260648"/>
            <a:ext cx="1043608" cy="892552"/>
          </a:xfrm>
          <a:prstGeom prst="rect">
            <a:avLst/>
          </a:prstGeom>
        </p:spPr>
        <p:txBody>
          <a:bodyPr wrap="square">
            <a:spAutoFit/>
          </a:bodyPr>
          <a:lstStyle/>
          <a:p>
            <a:r>
              <a:rPr lang="ru-RU" sz="2600" b="1" i="1" dirty="0" smtClean="0">
                <a:ea typeface="Calibri" pitchFamily="34" charset="0"/>
                <a:cs typeface="Times New Roman" pitchFamily="18" charset="0"/>
              </a:rPr>
              <a:t>Ф3(2) </a:t>
            </a:r>
            <a:br>
              <a:rPr lang="ru-RU" sz="2600" b="1" i="1" dirty="0" smtClean="0">
                <a:ea typeface="Calibri" pitchFamily="34" charset="0"/>
                <a:cs typeface="Times New Roman" pitchFamily="18" charset="0"/>
              </a:rPr>
            </a:br>
            <a:r>
              <a:rPr lang="ru-RU" sz="2600" b="1" i="1" dirty="0" smtClean="0">
                <a:ea typeface="Calibri" pitchFamily="34" charset="0"/>
                <a:cs typeface="Times New Roman" pitchFamily="18" charset="0"/>
              </a:rPr>
              <a:t>Т 41 </a:t>
            </a:r>
          </a:p>
        </p:txBody>
      </p:sp>
      <p:sp>
        <p:nvSpPr>
          <p:cNvPr id="7" name="Горизонтальный свиток 6"/>
          <p:cNvSpPr/>
          <p:nvPr/>
        </p:nvSpPr>
        <p:spPr>
          <a:xfrm>
            <a:off x="2483768" y="116632"/>
            <a:ext cx="6480720" cy="1033272"/>
          </a:xfrm>
          <a:prstGeom prst="horizont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b="1" i="1" dirty="0" smtClean="0">
                <a:solidFill>
                  <a:schemeClr val="tx1"/>
                </a:solidFill>
                <a:ea typeface="Calibri" pitchFamily="34" charset="0"/>
                <a:cs typeface="Times New Roman" pitchFamily="18" charset="0"/>
              </a:rPr>
              <a:t>Эта книга находится в библиотечном фонде</a:t>
            </a:r>
          </a:p>
          <a:p>
            <a:pPr algn="ctr"/>
            <a:r>
              <a:rPr lang="ru-RU" b="1" i="1" dirty="0" smtClean="0">
                <a:solidFill>
                  <a:schemeClr val="tx1"/>
                </a:solidFill>
                <a:ea typeface="Calibri" pitchFamily="34" charset="0"/>
                <a:cs typeface="Times New Roman" pitchFamily="18" charset="0"/>
              </a:rPr>
              <a:t> Белгородского ГАУ </a:t>
            </a:r>
          </a:p>
        </p:txBody>
      </p:sp>
      <p:pic>
        <p:nvPicPr>
          <p:cNvPr id="9218" name="Picture 2" descr="C:\Documents and Settings\sorokina_an\Рабочий стол\антикоррупция\CCF01042019_00018.jpg"/>
          <p:cNvPicPr>
            <a:picLocks noGrp="1" noChangeAspect="1" noChangeArrowheads="1"/>
          </p:cNvPicPr>
          <p:nvPr>
            <p:ph idx="1"/>
          </p:nvPr>
        </p:nvPicPr>
        <p:blipFill>
          <a:blip r:embed="rId4" cstate="print"/>
          <a:srcRect l="22562" t="3928" r="19423" b="28628"/>
          <a:stretch>
            <a:fillRect/>
          </a:stretch>
        </p:blipFill>
        <p:spPr bwMode="auto">
          <a:xfrm>
            <a:off x="6084168" y="2060848"/>
            <a:ext cx="2808312" cy="452450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Tm="10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territoriaprava.ru/wp-content/uploads/2014/03/%D0%92%D0%B7%D1%8F%D1%82%D0%BA%D0%B8.jpg"/>
          <p:cNvPicPr>
            <a:picLocks noChangeAspect="1" noChangeArrowheads="1"/>
          </p:cNvPicPr>
          <p:nvPr/>
        </p:nvPicPr>
        <p:blipFill>
          <a:blip r:embed="rId2" cstate="print"/>
          <a:srcRect/>
          <a:stretch>
            <a:fillRect/>
          </a:stretch>
        </p:blipFill>
        <p:spPr bwMode="auto">
          <a:xfrm>
            <a:off x="4643438" y="3643314"/>
            <a:ext cx="4143404" cy="2643206"/>
          </a:xfrm>
          <a:prstGeom prst="rect">
            <a:avLst/>
          </a:prstGeom>
          <a:noFill/>
        </p:spPr>
      </p:pic>
      <p:pic>
        <p:nvPicPr>
          <p:cNvPr id="37892" name="Picture 4" descr="http://5portal.ru/assets/components/stavgorod/connector2.php?action=web/getfile&amp;filename=50082&amp;ld=54029&amp;image.jpg"/>
          <p:cNvPicPr>
            <a:picLocks noChangeAspect="1" noChangeArrowheads="1"/>
          </p:cNvPicPr>
          <p:nvPr/>
        </p:nvPicPr>
        <p:blipFill>
          <a:blip r:embed="rId3" cstate="print"/>
          <a:srcRect/>
          <a:stretch>
            <a:fillRect/>
          </a:stretch>
        </p:blipFill>
        <p:spPr bwMode="auto">
          <a:xfrm>
            <a:off x="357158" y="428604"/>
            <a:ext cx="4214842" cy="2571769"/>
          </a:xfrm>
          <a:prstGeom prst="rect">
            <a:avLst/>
          </a:prstGeom>
          <a:noFill/>
        </p:spPr>
      </p:pic>
      <p:sp>
        <p:nvSpPr>
          <p:cNvPr id="4" name="Прямоугольник 3"/>
          <p:cNvSpPr/>
          <p:nvPr/>
        </p:nvSpPr>
        <p:spPr>
          <a:xfrm>
            <a:off x="5072066" y="642918"/>
            <a:ext cx="3357586" cy="2092881"/>
          </a:xfrm>
          <a:prstGeom prst="rect">
            <a:avLst/>
          </a:prstGeom>
        </p:spPr>
        <p:txBody>
          <a:bodyPr wrap="square">
            <a:spAutoFit/>
          </a:bodyPr>
          <a:lstStyle/>
          <a:p>
            <a:pPr algn="ctr"/>
            <a:r>
              <a:rPr lang="ru-RU" sz="2600" b="1" i="1" dirty="0" smtClean="0">
                <a:ea typeface="Calibri" pitchFamily="34" charset="0"/>
                <a:cs typeface="Times New Roman" pitchFamily="18" charset="0"/>
              </a:rPr>
              <a:t>Термин "коррупция" происходит от латинского слова "corrumpere" – подкупать</a:t>
            </a:r>
          </a:p>
        </p:txBody>
      </p:sp>
      <p:sp>
        <p:nvSpPr>
          <p:cNvPr id="5" name="Прямоугольник 4"/>
          <p:cNvSpPr/>
          <p:nvPr/>
        </p:nvSpPr>
        <p:spPr>
          <a:xfrm>
            <a:off x="251520" y="3573016"/>
            <a:ext cx="4176464" cy="2585323"/>
          </a:xfrm>
          <a:prstGeom prst="rect">
            <a:avLst/>
          </a:prstGeom>
        </p:spPr>
        <p:txBody>
          <a:bodyPr wrap="square">
            <a:spAutoFit/>
          </a:bodyPr>
          <a:lstStyle/>
          <a:p>
            <a:pPr algn="ctr"/>
            <a:r>
              <a:rPr lang="ru-RU" sz="2600" b="1" i="1" dirty="0" smtClean="0">
                <a:ea typeface="Calibri" pitchFamily="34" charset="0"/>
                <a:cs typeface="Times New Roman" pitchFamily="18" charset="0"/>
              </a:rPr>
              <a:t>Коррупция «есть корень, из которого вытекает во все времена и при всяких соблазнах презрение ко все законам»</a:t>
            </a:r>
            <a:endParaRPr lang="ru-RU" sz="2400" b="1" i="1" dirty="0" smtClean="0">
              <a:ea typeface="Calibri" pitchFamily="34" charset="0"/>
              <a:cs typeface="Times New Roman" pitchFamily="18" charset="0"/>
            </a:endParaRPr>
          </a:p>
          <a:p>
            <a:pPr algn="r"/>
            <a:endParaRPr lang="ru-RU" sz="400" b="1" i="1" dirty="0" smtClean="0">
              <a:ea typeface="Calibri" pitchFamily="34" charset="0"/>
              <a:cs typeface="Times New Roman" pitchFamily="18" charset="0"/>
            </a:endParaRPr>
          </a:p>
          <a:p>
            <a:pPr algn="r"/>
            <a:endParaRPr lang="ru-RU" sz="400" b="1" i="1" dirty="0" smtClean="0">
              <a:ea typeface="Calibri" pitchFamily="34" charset="0"/>
              <a:cs typeface="Times New Roman" pitchFamily="18" charset="0"/>
            </a:endParaRPr>
          </a:p>
          <a:p>
            <a:pPr algn="r"/>
            <a:r>
              <a:rPr lang="ru-RU" sz="2400" b="1" i="1" dirty="0" smtClean="0">
                <a:ea typeface="Calibri" pitchFamily="34" charset="0"/>
                <a:cs typeface="Times New Roman" pitchFamily="18" charset="0"/>
              </a:rPr>
              <a:t>Томас Гоббс</a:t>
            </a:r>
          </a:p>
        </p:txBody>
      </p:sp>
    </p:spTree>
  </p:cSld>
  <p:clrMapOvr>
    <a:masterClrMapping/>
  </p:clrMapOvr>
  <p:transition advTm="10000"/>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88640"/>
            <a:ext cx="9144000" cy="1323439"/>
          </a:xfrm>
          <a:prstGeom prst="rect">
            <a:avLst/>
          </a:prstGeom>
        </p:spPr>
        <p:txBody>
          <a:bodyPr wrap="square">
            <a:spAutoFit/>
          </a:bodyPr>
          <a:lstStyle/>
          <a:p>
            <a:pPr algn="ctr"/>
            <a:r>
              <a:rPr lang="ru-RU" sz="4000" b="1" i="1" dirty="0">
                <a:solidFill>
                  <a:srgbClr val="002060"/>
                </a:solidFill>
                <a:ea typeface="Calibri" pitchFamily="34" charset="0"/>
                <a:cs typeface="Times New Roman" pitchFamily="18" charset="0"/>
              </a:rPr>
              <a:t>Принципы противодействия коррупции в Российской Федерации: </a:t>
            </a:r>
          </a:p>
        </p:txBody>
      </p:sp>
      <p:sp>
        <p:nvSpPr>
          <p:cNvPr id="3" name="Прямоугольник 2"/>
          <p:cNvSpPr/>
          <p:nvPr/>
        </p:nvSpPr>
        <p:spPr>
          <a:xfrm>
            <a:off x="467544" y="1859340"/>
            <a:ext cx="8280920" cy="4493538"/>
          </a:xfrm>
          <a:prstGeom prst="rect">
            <a:avLst/>
          </a:prstGeom>
        </p:spPr>
        <p:txBody>
          <a:bodyPr wrap="square">
            <a:spAutoFit/>
          </a:bodyPr>
          <a:lstStyle/>
          <a:p>
            <a:pPr>
              <a:buFont typeface="Wingdings" pitchFamily="2" charset="2"/>
              <a:buChar char="Ø"/>
            </a:pPr>
            <a:r>
              <a:rPr lang="ru-RU" sz="2600" b="1" i="1" dirty="0" smtClean="0">
                <a:latin typeface="Times New Roman" pitchFamily="18" charset="0"/>
                <a:ea typeface="Calibri" pitchFamily="34" charset="0"/>
                <a:cs typeface="Times New Roman" pitchFamily="18" charset="0"/>
              </a:rPr>
              <a:t> </a:t>
            </a:r>
            <a:r>
              <a:rPr lang="ru-RU" sz="2600" b="1" i="1" dirty="0">
                <a:ea typeface="Calibri" pitchFamily="34" charset="0"/>
                <a:cs typeface="Times New Roman" pitchFamily="18" charset="0"/>
              </a:rPr>
              <a:t>комплексное использование политических, организационных, информационно-пропагандистских, социально-экономических, правовых, специальных и иных мер;</a:t>
            </a:r>
          </a:p>
          <a:p>
            <a:endParaRPr lang="ru-RU" sz="2600" b="1" i="1" dirty="0">
              <a:ea typeface="Calibri" pitchFamily="34" charset="0"/>
              <a:cs typeface="Times New Roman" pitchFamily="18" charset="0"/>
            </a:endParaRPr>
          </a:p>
          <a:p>
            <a:pPr>
              <a:buFont typeface="Wingdings" pitchFamily="2" charset="2"/>
              <a:buChar char="Ø"/>
            </a:pPr>
            <a:r>
              <a:rPr lang="ru-RU" sz="2600" b="1" i="1" dirty="0">
                <a:ea typeface="Calibri" pitchFamily="34" charset="0"/>
                <a:cs typeface="Times New Roman" pitchFamily="18" charset="0"/>
              </a:rPr>
              <a:t> приоритетное применение мер по предупреждению коррупции;</a:t>
            </a:r>
          </a:p>
          <a:p>
            <a:endParaRPr lang="ru-RU" sz="2600" b="1" i="1" dirty="0">
              <a:ea typeface="Calibri" pitchFamily="34" charset="0"/>
              <a:cs typeface="Times New Roman" pitchFamily="18" charset="0"/>
            </a:endParaRPr>
          </a:p>
          <a:p>
            <a:pPr>
              <a:buFont typeface="Wingdings" pitchFamily="2" charset="2"/>
              <a:buChar char="Ø"/>
            </a:pPr>
            <a:r>
              <a:rPr lang="ru-RU" sz="2600" b="1" i="1" dirty="0">
                <a:ea typeface="Calibri" pitchFamily="34" charset="0"/>
                <a:cs typeface="Times New Roman" pitchFamily="18" charset="0"/>
              </a:rPr>
              <a:t> сотрудничество государства с институтами гражданского общества, международными организациями и физическими </a:t>
            </a:r>
            <a:r>
              <a:rPr lang="ru-RU" sz="2600" b="1" i="1" dirty="0" smtClean="0">
                <a:ea typeface="Calibri" pitchFamily="34" charset="0"/>
                <a:cs typeface="Times New Roman" pitchFamily="18" charset="0"/>
              </a:rPr>
              <a:t>лицами</a:t>
            </a:r>
            <a:endParaRPr lang="ru-RU" sz="2600" b="1" i="1" dirty="0">
              <a:ea typeface="Calibri" pitchFamily="34" charset="0"/>
              <a:cs typeface="Times New Roman" pitchFamily="18" charset="0"/>
            </a:endParaRPr>
          </a:p>
        </p:txBody>
      </p:sp>
    </p:spTree>
  </p:cSld>
  <p:clrMapOvr>
    <a:masterClrMapping/>
  </p:clrMapOvr>
  <p:transition advTm="10000"/>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772816"/>
            <a:ext cx="8784976" cy="1162050"/>
          </a:xfrm>
        </p:spPr>
        <p:txBody>
          <a:bodyPr>
            <a:normAutofit fontScale="90000"/>
          </a:bodyPr>
          <a:lstStyle/>
          <a:p>
            <a:pPr lvl="0"/>
            <a:r>
              <a:rPr lang="ru-RU" sz="2900" i="1" dirty="0" smtClean="0">
                <a:latin typeface="+mn-lt"/>
                <a:ea typeface="Calibri" pitchFamily="34" charset="0"/>
                <a:cs typeface="Times New Roman" pitchFamily="18" charset="0"/>
              </a:rPr>
              <a:t>Тирский В.В. Как устранить условия коррупции в сфере образования? / В.В. Тирский // Высшее образование сегодня. – 2010. - №9. – С. 60-62</a:t>
            </a:r>
            <a:r>
              <a:rPr lang="ru-RU" dirty="0" smtClean="0"/>
              <a:t/>
            </a:r>
            <a:br>
              <a:rPr lang="ru-RU" dirty="0" smtClean="0"/>
            </a:br>
            <a:r>
              <a:rPr lang="ru-RU" dirty="0" smtClean="0"/>
              <a:t> </a:t>
            </a:r>
            <a:br>
              <a:rPr lang="ru-RU" dirty="0" smtClean="0"/>
            </a:br>
            <a:endParaRPr lang="ru-RU" dirty="0"/>
          </a:p>
        </p:txBody>
      </p:sp>
      <p:sp>
        <p:nvSpPr>
          <p:cNvPr id="4" name="Текст 3"/>
          <p:cNvSpPr>
            <a:spLocks noGrp="1"/>
          </p:cNvSpPr>
          <p:nvPr>
            <p:ph type="body" sz="half" idx="2"/>
          </p:nvPr>
        </p:nvSpPr>
        <p:spPr>
          <a:xfrm>
            <a:off x="179512" y="2420888"/>
            <a:ext cx="5328592" cy="3960440"/>
          </a:xfrm>
        </p:spPr>
        <p:txBody>
          <a:bodyPr>
            <a:noAutofit/>
          </a:bodyPr>
          <a:lstStyle/>
          <a:p>
            <a:pPr algn="ctr"/>
            <a:r>
              <a:rPr lang="ru-RU" sz="2600" b="1" i="1" dirty="0" smtClean="0">
                <a:ea typeface="Calibri" pitchFamily="34" charset="0"/>
                <a:cs typeface="Times New Roman" pitchFamily="18" charset="0"/>
              </a:rPr>
              <a:t>В целом общей причиной коррупции является система исторически сложившихся социально-экономических отношений и соответствующий им менталитет любой нации. Поборы и подачки в противовес объективному разрешению дел существовали везде и всегда в разных масштабах и формах с разной степенью осуждения</a:t>
            </a:r>
            <a:endParaRPr lang="ru-RU" sz="2600" b="1" i="1" dirty="0">
              <a:ea typeface="Calibri" pitchFamily="34" charset="0"/>
              <a:cs typeface="Times New Roman" pitchFamily="18" charset="0"/>
            </a:endParaRPr>
          </a:p>
        </p:txBody>
      </p:sp>
      <p:sp>
        <p:nvSpPr>
          <p:cNvPr id="5" name="Горизонтальный свиток 4"/>
          <p:cNvSpPr/>
          <p:nvPr/>
        </p:nvSpPr>
        <p:spPr>
          <a:xfrm>
            <a:off x="2483768" y="116632"/>
            <a:ext cx="6480720" cy="1033272"/>
          </a:xfrm>
          <a:prstGeom prst="horizont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b="1" i="1" dirty="0" smtClean="0">
                <a:solidFill>
                  <a:schemeClr val="tx1"/>
                </a:solidFill>
                <a:ea typeface="Calibri" pitchFamily="34" charset="0"/>
                <a:cs typeface="Times New Roman" pitchFamily="18" charset="0"/>
              </a:rPr>
              <a:t>Эта статья находится в библиотечном фонде</a:t>
            </a:r>
          </a:p>
          <a:p>
            <a:pPr algn="ctr"/>
            <a:r>
              <a:rPr lang="ru-RU" b="1" i="1" dirty="0" smtClean="0">
                <a:solidFill>
                  <a:schemeClr val="tx1"/>
                </a:solidFill>
                <a:ea typeface="Calibri" pitchFamily="34" charset="0"/>
                <a:cs typeface="Times New Roman" pitchFamily="18" charset="0"/>
              </a:rPr>
              <a:t> Белгородского ГАУ </a:t>
            </a:r>
          </a:p>
        </p:txBody>
      </p:sp>
      <p:pic>
        <p:nvPicPr>
          <p:cNvPr id="6" name="Picture 2" descr="http://www.bsaa.edu.ru/images/logo_BGAY.png"/>
          <p:cNvPicPr>
            <a:picLocks noChangeAspect="1" noChangeArrowheads="1"/>
          </p:cNvPicPr>
          <p:nvPr/>
        </p:nvPicPr>
        <p:blipFill>
          <a:blip r:embed="rId2" cstate="print"/>
          <a:srcRect/>
          <a:stretch>
            <a:fillRect/>
          </a:stretch>
        </p:blipFill>
        <p:spPr bwMode="auto">
          <a:xfrm>
            <a:off x="755576" y="116632"/>
            <a:ext cx="1044386" cy="1055801"/>
          </a:xfrm>
          <a:prstGeom prst="rect">
            <a:avLst/>
          </a:prstGeom>
          <a:noFill/>
        </p:spPr>
      </p:pic>
      <p:pic>
        <p:nvPicPr>
          <p:cNvPr id="10242" name="Picture 2" descr="C:\Documents and Settings\sorokina_an\Рабочий стол\антикоррупция\CCF01042019_00002.jpg"/>
          <p:cNvPicPr>
            <a:picLocks noGrp="1" noChangeAspect="1" noChangeArrowheads="1"/>
          </p:cNvPicPr>
          <p:nvPr>
            <p:ph idx="1"/>
          </p:nvPr>
        </p:nvPicPr>
        <p:blipFill>
          <a:blip r:embed="rId3" cstate="print"/>
          <a:srcRect l="2549" t="1632" r="2465" b="3721"/>
          <a:stretch>
            <a:fillRect/>
          </a:stretch>
        </p:blipFill>
        <p:spPr bwMode="auto">
          <a:xfrm>
            <a:off x="5508104" y="2420887"/>
            <a:ext cx="2376264" cy="3281507"/>
          </a:xfrm>
          <a:prstGeom prst="rect">
            <a:avLst/>
          </a:prstGeom>
          <a:ln>
            <a:noFill/>
          </a:ln>
          <a:effectLst>
            <a:outerShdw blurRad="292100" dist="139700" dir="2700000" algn="tl" rotWithShape="0">
              <a:srgbClr val="333333">
                <a:alpha val="65000"/>
              </a:srgbClr>
            </a:outerShdw>
          </a:effectLst>
        </p:spPr>
      </p:pic>
      <p:pic>
        <p:nvPicPr>
          <p:cNvPr id="10243" name="Picture 3" descr="C:\Documents and Settings\sorokina_an\Рабочий стол\антикоррупция\CCF01042019_00003.jpg"/>
          <p:cNvPicPr>
            <a:picLocks noChangeAspect="1" noChangeArrowheads="1"/>
          </p:cNvPicPr>
          <p:nvPr/>
        </p:nvPicPr>
        <p:blipFill>
          <a:blip r:embed="rId4" cstate="print"/>
          <a:srcRect l="3339" t="2410" r="3164"/>
          <a:stretch>
            <a:fillRect/>
          </a:stretch>
        </p:blipFill>
        <p:spPr bwMode="auto">
          <a:xfrm>
            <a:off x="6588223" y="3212976"/>
            <a:ext cx="2376265" cy="343709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Tm="10000"/>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332656"/>
            <a:ext cx="9144000" cy="1323439"/>
          </a:xfrm>
          <a:prstGeom prst="rect">
            <a:avLst/>
          </a:prstGeom>
        </p:spPr>
        <p:txBody>
          <a:bodyPr wrap="square">
            <a:spAutoFit/>
          </a:bodyPr>
          <a:lstStyle/>
          <a:p>
            <a:pPr algn="ctr"/>
            <a:r>
              <a:rPr lang="ru-RU" sz="4000" b="1" i="1" dirty="0">
                <a:solidFill>
                  <a:srgbClr val="002060"/>
                </a:solidFill>
                <a:ea typeface="Calibri" pitchFamily="34" charset="0"/>
                <a:cs typeface="Times New Roman" pitchFamily="18" charset="0"/>
              </a:rPr>
              <a:t>Нормативные правовые и иные акты в сфере противодействия коррупции</a:t>
            </a:r>
          </a:p>
        </p:txBody>
      </p:sp>
      <p:sp>
        <p:nvSpPr>
          <p:cNvPr id="3" name="Прямоугольник 2"/>
          <p:cNvSpPr/>
          <p:nvPr/>
        </p:nvSpPr>
        <p:spPr>
          <a:xfrm>
            <a:off x="107504" y="2132856"/>
            <a:ext cx="8856984" cy="4093428"/>
          </a:xfrm>
          <a:prstGeom prst="rect">
            <a:avLst/>
          </a:prstGeom>
        </p:spPr>
        <p:txBody>
          <a:bodyPr wrap="square">
            <a:spAutoFit/>
          </a:bodyPr>
          <a:lstStyle/>
          <a:p>
            <a:pPr marL="457200" indent="-457200" algn="ctr">
              <a:buFont typeface="Wingdings" panose="05000000000000000000" pitchFamily="2" charset="2"/>
              <a:buChar char="Ø"/>
            </a:pPr>
            <a:r>
              <a:rPr lang="ru-RU" sz="2600" b="1" i="1" dirty="0">
                <a:ea typeface="Calibri" pitchFamily="34" charset="0"/>
                <a:cs typeface="Times New Roman" pitchFamily="18" charset="0"/>
              </a:rPr>
              <a:t>Указ Президента РФ от 01.04.2016 № 147 </a:t>
            </a:r>
            <a:endParaRPr lang="ru-RU" sz="2600" b="1" i="1" dirty="0" smtClean="0">
              <a:ea typeface="Calibri" pitchFamily="34" charset="0"/>
              <a:cs typeface="Times New Roman" pitchFamily="18" charset="0"/>
            </a:endParaRPr>
          </a:p>
          <a:p>
            <a:pPr algn="ctr"/>
            <a:r>
              <a:rPr lang="ru-RU" sz="2600" b="1" i="1" dirty="0" smtClean="0">
                <a:ea typeface="Calibri" pitchFamily="34" charset="0"/>
                <a:cs typeface="Times New Roman" pitchFamily="18" charset="0"/>
              </a:rPr>
              <a:t>«</a:t>
            </a:r>
            <a:r>
              <a:rPr lang="ru-RU" sz="2600" b="1" i="1" dirty="0">
                <a:ea typeface="Calibri" pitchFamily="34" charset="0"/>
                <a:cs typeface="Times New Roman" pitchFamily="18" charset="0"/>
              </a:rPr>
              <a:t>О Национальном плане противодействия коррупции на 2016-2017 </a:t>
            </a:r>
            <a:r>
              <a:rPr lang="ru-RU" sz="2600" b="1" i="1" dirty="0" smtClean="0">
                <a:ea typeface="Calibri" pitchFamily="34" charset="0"/>
                <a:cs typeface="Times New Roman" pitchFamily="18" charset="0"/>
              </a:rPr>
              <a:t>годы»</a:t>
            </a:r>
          </a:p>
          <a:p>
            <a:pPr algn="ctr"/>
            <a:endParaRPr lang="ru-RU" sz="2600" b="1" i="1" dirty="0" smtClean="0">
              <a:ea typeface="Calibri" pitchFamily="34" charset="0"/>
              <a:cs typeface="Times New Roman" pitchFamily="18" charset="0"/>
            </a:endParaRPr>
          </a:p>
          <a:p>
            <a:pPr marL="457200" indent="-457200" algn="ctr">
              <a:buFont typeface="Wingdings" panose="05000000000000000000" pitchFamily="2" charset="2"/>
              <a:buChar char="Ø"/>
            </a:pPr>
            <a:r>
              <a:rPr lang="ru-RU" sz="2600" b="1" i="1" dirty="0">
                <a:ea typeface="Calibri" pitchFamily="34" charset="0"/>
                <a:cs typeface="Times New Roman" pitchFamily="18" charset="0"/>
              </a:rPr>
              <a:t>Указ Президента РФ от 15 июля 2015 г. №364 «О мерах по совершенствованию организации деятельности в области противодействия коррупции» </a:t>
            </a:r>
            <a:endParaRPr lang="ru-RU" sz="2600" b="1" i="1" dirty="0" smtClean="0">
              <a:ea typeface="Calibri" pitchFamily="34" charset="0"/>
              <a:cs typeface="Times New Roman" pitchFamily="18" charset="0"/>
            </a:endParaRPr>
          </a:p>
          <a:p>
            <a:pPr marL="457200" indent="-457200" algn="ctr">
              <a:buFont typeface="Wingdings" panose="05000000000000000000" pitchFamily="2" charset="2"/>
              <a:buChar char="Ø"/>
            </a:pPr>
            <a:endParaRPr lang="ru-RU" sz="2600" b="1" i="1" dirty="0" smtClean="0">
              <a:ea typeface="Calibri" pitchFamily="34" charset="0"/>
              <a:cs typeface="Times New Roman" pitchFamily="18" charset="0"/>
            </a:endParaRPr>
          </a:p>
          <a:p>
            <a:pPr marL="457200" indent="-457200" algn="ctr">
              <a:buFont typeface="Wingdings" panose="05000000000000000000" pitchFamily="2" charset="2"/>
              <a:buChar char="Ø"/>
            </a:pPr>
            <a:r>
              <a:rPr lang="ru-RU" sz="2600" b="1" i="1" dirty="0" smtClean="0">
                <a:ea typeface="Calibri" pitchFamily="34" charset="0"/>
                <a:cs typeface="Times New Roman" pitchFamily="18" charset="0"/>
              </a:rPr>
              <a:t>Федеральный </a:t>
            </a:r>
            <a:r>
              <a:rPr lang="ru-RU" sz="2600" b="1" i="1" dirty="0">
                <a:ea typeface="Calibri" pitchFamily="34" charset="0"/>
                <a:cs typeface="Times New Roman" pitchFamily="18" charset="0"/>
              </a:rPr>
              <a:t>закон Российской Федерации от 25.12.2008 N 273-ФЗ «О противодействии коррупции»  </a:t>
            </a:r>
          </a:p>
        </p:txBody>
      </p:sp>
    </p:spTree>
    <p:extLst>
      <p:ext uri="{BB962C8B-B14F-4D97-AF65-F5344CB8AC3E}">
        <p14:creationId xmlns:p14="http://schemas.microsoft.com/office/powerpoint/2010/main" val="2455873884"/>
      </p:ext>
    </p:extLst>
  </p:cSld>
  <p:clrMapOvr>
    <a:masterClrMapping/>
  </p:clrMapOvr>
  <p:transition advTm="10000"/>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060" b="4023"/>
          <a:stretch/>
        </p:blipFill>
        <p:spPr bwMode="auto">
          <a:xfrm>
            <a:off x="-19025" y="0"/>
            <a:ext cx="9144000" cy="6858000"/>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8275819"/>
      </p:ext>
    </p:extLst>
  </p:cSld>
  <p:clrMapOvr>
    <a:masterClrMapping/>
  </p:clrMapOvr>
  <p:transition advTm="10000"/>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54" y="2364462"/>
            <a:ext cx="5868144" cy="4493538"/>
          </a:xfrm>
          <a:prstGeom prst="rect">
            <a:avLst/>
          </a:prstGeom>
        </p:spPr>
        <p:txBody>
          <a:bodyPr wrap="square">
            <a:spAutoFit/>
          </a:bodyPr>
          <a:lstStyle/>
          <a:p>
            <a:pPr algn="ctr"/>
            <a:r>
              <a:rPr lang="ru-RU" sz="2600" b="1" i="1" dirty="0">
                <a:ea typeface="Calibri" pitchFamily="34" charset="0"/>
                <a:cs typeface="Times New Roman" pitchFamily="18" charset="0"/>
              </a:rPr>
              <a:t>Президент Российской Федерации:</a:t>
            </a:r>
          </a:p>
          <a:p>
            <a:pPr algn="ctr">
              <a:buFont typeface="Wingdings" pitchFamily="2" charset="2"/>
              <a:buChar char="Ø"/>
            </a:pPr>
            <a:r>
              <a:rPr lang="ru-RU" sz="2600" b="1" i="1" dirty="0">
                <a:ea typeface="Calibri" pitchFamily="34" charset="0"/>
                <a:cs typeface="Times New Roman" pitchFamily="18" charset="0"/>
              </a:rPr>
              <a:t> определяет основные направления государственной политики в области противодействия коррупции;</a:t>
            </a:r>
          </a:p>
          <a:p>
            <a:pPr algn="ctr">
              <a:buFont typeface="Wingdings" pitchFamily="2" charset="2"/>
              <a:buChar char="Ø"/>
            </a:pPr>
            <a:r>
              <a:rPr lang="ru-RU" sz="2600" b="1" i="1" dirty="0">
                <a:ea typeface="Calibri" pitchFamily="34" charset="0"/>
                <a:cs typeface="Times New Roman" pitchFamily="18" charset="0"/>
              </a:rPr>
              <a:t> устанавливает компетенцию федеральных органов исполнительной власти, руководство деятельностью которых он осуществляет, в области противодействия </a:t>
            </a:r>
            <a:r>
              <a:rPr lang="ru-RU" sz="2600" b="1" i="1" dirty="0" smtClean="0">
                <a:ea typeface="Calibri" pitchFamily="34" charset="0"/>
                <a:cs typeface="Times New Roman" pitchFamily="18" charset="0"/>
              </a:rPr>
              <a:t>коррупции</a:t>
            </a:r>
            <a:endParaRPr lang="ru-RU" sz="2600" b="1" i="1" dirty="0">
              <a:ea typeface="Calibri" pitchFamily="34" charset="0"/>
              <a:cs typeface="Times New Roman" pitchFamily="18" charset="0"/>
            </a:endParaRPr>
          </a:p>
        </p:txBody>
      </p:sp>
      <p:sp>
        <p:nvSpPr>
          <p:cNvPr id="3" name="Прямоугольник 2"/>
          <p:cNvSpPr/>
          <p:nvPr/>
        </p:nvSpPr>
        <p:spPr>
          <a:xfrm>
            <a:off x="0" y="0"/>
            <a:ext cx="9144000" cy="2554545"/>
          </a:xfrm>
          <a:prstGeom prst="rect">
            <a:avLst/>
          </a:prstGeom>
        </p:spPr>
        <p:txBody>
          <a:bodyPr wrap="square">
            <a:spAutoFit/>
          </a:bodyPr>
          <a:lstStyle/>
          <a:p>
            <a:pPr algn="ctr"/>
            <a:r>
              <a:rPr lang="ru-RU" sz="4000" b="1" i="1" dirty="0">
                <a:solidFill>
                  <a:srgbClr val="002060"/>
                </a:solidFill>
                <a:ea typeface="Calibri" pitchFamily="34" charset="0"/>
                <a:cs typeface="Times New Roman" pitchFamily="18" charset="0"/>
              </a:rPr>
              <a:t>Функции органов государственной власти в области </a:t>
            </a:r>
            <a:r>
              <a:rPr lang="ru-RU" sz="4000" b="1" i="1" dirty="0" smtClean="0">
                <a:solidFill>
                  <a:srgbClr val="002060"/>
                </a:solidFill>
                <a:ea typeface="Calibri" pitchFamily="34" charset="0"/>
                <a:cs typeface="Times New Roman" pitchFamily="18" charset="0"/>
              </a:rPr>
              <a:t>борьбы </a:t>
            </a:r>
            <a:r>
              <a:rPr lang="ru-RU" sz="4000" b="1" i="1" dirty="0">
                <a:solidFill>
                  <a:srgbClr val="002060"/>
                </a:solidFill>
                <a:ea typeface="Calibri" pitchFamily="34" charset="0"/>
                <a:cs typeface="Times New Roman" pitchFamily="18" charset="0"/>
              </a:rPr>
              <a:t>с коррупцией распределяются следующим образом: </a:t>
            </a:r>
          </a:p>
        </p:txBody>
      </p:sp>
      <p:pic>
        <p:nvPicPr>
          <p:cNvPr id="4" name="Picture 3" descr="http://www.ntm.ru/catalog_img/1295943532.JPG"/>
          <p:cNvPicPr>
            <a:picLocks noChangeAspect="1" noChangeArrowheads="1"/>
          </p:cNvPicPr>
          <p:nvPr/>
        </p:nvPicPr>
        <p:blipFill>
          <a:blip r:embed="rId2" cstate="print"/>
          <a:srcRect/>
          <a:stretch>
            <a:fillRect/>
          </a:stretch>
        </p:blipFill>
        <p:spPr bwMode="auto">
          <a:xfrm>
            <a:off x="5836468" y="2554545"/>
            <a:ext cx="2880320" cy="391037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Tm="10000"/>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8150" y="2220119"/>
            <a:ext cx="4572000" cy="3693319"/>
          </a:xfrm>
          <a:prstGeom prst="rect">
            <a:avLst/>
          </a:prstGeom>
        </p:spPr>
        <p:txBody>
          <a:bodyPr>
            <a:spAutoFit/>
          </a:bodyPr>
          <a:lstStyle/>
          <a:p>
            <a:pPr algn="ctr">
              <a:buFont typeface="Wingdings" pitchFamily="2" charset="2"/>
              <a:buChar char="Ø"/>
            </a:pPr>
            <a:r>
              <a:rPr lang="ru-RU" sz="2600" b="1" i="1" dirty="0" smtClean="0">
                <a:latin typeface="Times New Roman" pitchFamily="18" charset="0"/>
                <a:ea typeface="Calibri" pitchFamily="34" charset="0"/>
                <a:cs typeface="Times New Roman" pitchFamily="18" charset="0"/>
              </a:rPr>
              <a:t> </a:t>
            </a:r>
            <a:r>
              <a:rPr lang="ru-RU" sz="2600" b="1" i="1" dirty="0">
                <a:ea typeface="Calibri" pitchFamily="34" charset="0"/>
                <a:cs typeface="Times New Roman" pitchFamily="18" charset="0"/>
              </a:rPr>
              <a:t>обеспечивает разработку и принятие федеральных законов по вопросам противодействия коррупции, а также контролирует деятельность органов исполнительной власти в пределах своих полномочий</a:t>
            </a:r>
          </a:p>
        </p:txBody>
      </p:sp>
      <p:sp>
        <p:nvSpPr>
          <p:cNvPr id="3" name="Прямоугольник 2"/>
          <p:cNvSpPr/>
          <p:nvPr/>
        </p:nvSpPr>
        <p:spPr>
          <a:xfrm>
            <a:off x="0" y="188640"/>
            <a:ext cx="9144000" cy="1323439"/>
          </a:xfrm>
          <a:prstGeom prst="rect">
            <a:avLst/>
          </a:prstGeom>
        </p:spPr>
        <p:txBody>
          <a:bodyPr wrap="square">
            <a:spAutoFit/>
          </a:bodyPr>
          <a:lstStyle/>
          <a:p>
            <a:pPr algn="ctr"/>
            <a:r>
              <a:rPr lang="ru-RU" sz="4000" b="1" i="1" dirty="0">
                <a:solidFill>
                  <a:srgbClr val="002060"/>
                </a:solidFill>
                <a:ea typeface="Calibri" pitchFamily="34" charset="0"/>
                <a:cs typeface="Times New Roman" pitchFamily="18" charset="0"/>
              </a:rPr>
              <a:t>Федеральное Собрание </a:t>
            </a:r>
          </a:p>
          <a:p>
            <a:pPr algn="ctr"/>
            <a:r>
              <a:rPr lang="ru-RU" sz="4000" b="1" i="1" dirty="0">
                <a:solidFill>
                  <a:srgbClr val="002060"/>
                </a:solidFill>
                <a:ea typeface="Calibri" pitchFamily="34" charset="0"/>
                <a:cs typeface="Times New Roman" pitchFamily="18" charset="0"/>
              </a:rPr>
              <a:t>Российской Федерации</a:t>
            </a:r>
          </a:p>
        </p:txBody>
      </p:sp>
      <p:pic>
        <p:nvPicPr>
          <p:cNvPr id="57348" name="Picture 4" descr="http://www.funlib.ru/cimg/2014/101913/0846333"/>
          <p:cNvPicPr>
            <a:picLocks noChangeAspect="1" noChangeArrowheads="1"/>
          </p:cNvPicPr>
          <p:nvPr/>
        </p:nvPicPr>
        <p:blipFill>
          <a:blip r:embed="rId2" cstate="print"/>
          <a:srcRect/>
          <a:stretch>
            <a:fillRect/>
          </a:stretch>
        </p:blipFill>
        <p:spPr bwMode="auto">
          <a:xfrm>
            <a:off x="4788024" y="2204864"/>
            <a:ext cx="4104456" cy="367240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Tm="10000"/>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2257238"/>
            <a:ext cx="4716016" cy="2893100"/>
          </a:xfrm>
          <a:prstGeom prst="rect">
            <a:avLst/>
          </a:prstGeom>
        </p:spPr>
        <p:txBody>
          <a:bodyPr wrap="square">
            <a:spAutoFit/>
          </a:bodyPr>
          <a:lstStyle/>
          <a:p>
            <a:pPr algn="ctr">
              <a:buFont typeface="Wingdings" pitchFamily="2" charset="2"/>
              <a:buChar char="Ø"/>
            </a:pPr>
            <a:r>
              <a:rPr lang="ru-RU" sz="2600" b="1" i="1" dirty="0" smtClean="0">
                <a:latin typeface="Times New Roman" pitchFamily="18" charset="0"/>
                <a:ea typeface="Calibri" pitchFamily="34" charset="0"/>
                <a:cs typeface="Times New Roman" pitchFamily="18" charset="0"/>
              </a:rPr>
              <a:t> </a:t>
            </a:r>
            <a:r>
              <a:rPr lang="ru-RU" sz="2600" b="1" i="1" dirty="0">
                <a:ea typeface="Calibri" pitchFamily="34" charset="0"/>
                <a:cs typeface="Times New Roman" pitchFamily="18" charset="0"/>
              </a:rPr>
              <a:t>распределяет функции между федеральными органами исполнительной власти, руководство деятельностью которых оно осуществляет, по </a:t>
            </a:r>
            <a:endParaRPr lang="ru-RU" sz="2600" b="1" i="1" dirty="0" smtClean="0">
              <a:ea typeface="Calibri" pitchFamily="34" charset="0"/>
              <a:cs typeface="Times New Roman" pitchFamily="18" charset="0"/>
            </a:endParaRPr>
          </a:p>
          <a:p>
            <a:pPr algn="ctr"/>
            <a:r>
              <a:rPr lang="ru-RU" sz="2600" b="1" i="1" dirty="0" smtClean="0">
                <a:ea typeface="Calibri" pitchFamily="34" charset="0"/>
                <a:cs typeface="Times New Roman" pitchFamily="18" charset="0"/>
              </a:rPr>
              <a:t>противодействию коррупции</a:t>
            </a:r>
            <a:endParaRPr lang="ru-RU" sz="2600" b="1" i="1" dirty="0">
              <a:ea typeface="Calibri" pitchFamily="34" charset="0"/>
              <a:cs typeface="Times New Roman" pitchFamily="18" charset="0"/>
            </a:endParaRPr>
          </a:p>
        </p:txBody>
      </p:sp>
      <p:sp>
        <p:nvSpPr>
          <p:cNvPr id="3" name="Прямоугольник 2"/>
          <p:cNvSpPr/>
          <p:nvPr/>
        </p:nvSpPr>
        <p:spPr>
          <a:xfrm>
            <a:off x="0" y="332656"/>
            <a:ext cx="9144000" cy="1323439"/>
          </a:xfrm>
          <a:prstGeom prst="rect">
            <a:avLst/>
          </a:prstGeom>
        </p:spPr>
        <p:txBody>
          <a:bodyPr wrap="square">
            <a:spAutoFit/>
          </a:bodyPr>
          <a:lstStyle/>
          <a:p>
            <a:pPr algn="ctr"/>
            <a:r>
              <a:rPr lang="ru-RU" sz="4000" b="1" i="1" dirty="0">
                <a:solidFill>
                  <a:srgbClr val="002060"/>
                </a:solidFill>
                <a:ea typeface="Calibri" pitchFamily="34" charset="0"/>
                <a:cs typeface="Times New Roman" pitchFamily="18" charset="0"/>
              </a:rPr>
              <a:t>Правительство </a:t>
            </a:r>
          </a:p>
          <a:p>
            <a:pPr algn="ctr"/>
            <a:r>
              <a:rPr lang="ru-RU" sz="4000" b="1" i="1" dirty="0">
                <a:solidFill>
                  <a:srgbClr val="002060"/>
                </a:solidFill>
                <a:ea typeface="Calibri" pitchFamily="34" charset="0"/>
                <a:cs typeface="Times New Roman" pitchFamily="18" charset="0"/>
              </a:rPr>
              <a:t>Российской Федерации </a:t>
            </a:r>
          </a:p>
        </p:txBody>
      </p:sp>
      <p:pic>
        <p:nvPicPr>
          <p:cNvPr id="62466" name="Picture 2" descr="http://www.funlib.ru/cimg/2014/101908/1127907"/>
          <p:cNvPicPr>
            <a:picLocks noChangeAspect="1" noChangeArrowheads="1"/>
          </p:cNvPicPr>
          <p:nvPr/>
        </p:nvPicPr>
        <p:blipFill>
          <a:blip r:embed="rId2" cstate="print"/>
          <a:srcRect/>
          <a:stretch>
            <a:fillRect/>
          </a:stretch>
        </p:blipFill>
        <p:spPr bwMode="auto">
          <a:xfrm>
            <a:off x="4644007" y="2132856"/>
            <a:ext cx="4386361" cy="333755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Tm="10000"/>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268760"/>
            <a:ext cx="5508104" cy="5693866"/>
          </a:xfrm>
          <a:prstGeom prst="rect">
            <a:avLst/>
          </a:prstGeom>
        </p:spPr>
        <p:txBody>
          <a:bodyPr wrap="square">
            <a:spAutoFit/>
          </a:bodyPr>
          <a:lstStyle/>
          <a:p>
            <a:pPr algn="ctr">
              <a:buFont typeface="Wingdings" pitchFamily="2" charset="2"/>
              <a:buChar char="Ø"/>
            </a:pPr>
            <a:r>
              <a:rPr lang="ru-RU" sz="2600" b="1" i="1" dirty="0" smtClean="0">
                <a:latin typeface="Times New Roman" pitchFamily="18" charset="0"/>
                <a:ea typeface="Calibri" pitchFamily="34" charset="0"/>
                <a:cs typeface="Times New Roman" pitchFamily="18" charset="0"/>
              </a:rPr>
              <a:t> </a:t>
            </a:r>
            <a:r>
              <a:rPr lang="ru-RU" sz="2600" b="1" i="1" dirty="0">
                <a:ea typeface="Calibri" pitchFamily="34" charset="0"/>
                <a:cs typeface="Times New Roman" pitchFamily="18" charset="0"/>
              </a:rPr>
              <a:t>и подчиненные ему прокуроры в пределах своих полномочий координируют деятельность органов внутренних дел Российской Федерации, органов федеральной службы безопасности, таможенных органов Российской Федерации и других правоохранительных органов по борьбе с коррупцией и реализуют иные полномочия в области противодействия коррупции, установленные федеральными законами</a:t>
            </a:r>
          </a:p>
        </p:txBody>
      </p:sp>
      <p:sp>
        <p:nvSpPr>
          <p:cNvPr id="3" name="Прямоугольник 2"/>
          <p:cNvSpPr/>
          <p:nvPr/>
        </p:nvSpPr>
        <p:spPr>
          <a:xfrm>
            <a:off x="0" y="116632"/>
            <a:ext cx="9144000" cy="1323439"/>
          </a:xfrm>
          <a:prstGeom prst="rect">
            <a:avLst/>
          </a:prstGeom>
        </p:spPr>
        <p:txBody>
          <a:bodyPr wrap="square">
            <a:spAutoFit/>
          </a:bodyPr>
          <a:lstStyle/>
          <a:p>
            <a:pPr algn="ctr"/>
            <a:r>
              <a:rPr lang="ru-RU" sz="4000" b="1" i="1" dirty="0">
                <a:solidFill>
                  <a:srgbClr val="002060"/>
                </a:solidFill>
                <a:ea typeface="Calibri" pitchFamily="34" charset="0"/>
                <a:cs typeface="Times New Roman" pitchFamily="18" charset="0"/>
              </a:rPr>
              <a:t>Генеральный прокурор </a:t>
            </a:r>
            <a:endParaRPr lang="ru-RU" sz="4000" b="1" i="1" dirty="0" smtClean="0">
              <a:solidFill>
                <a:srgbClr val="002060"/>
              </a:solidFill>
              <a:ea typeface="Calibri" pitchFamily="34" charset="0"/>
              <a:cs typeface="Times New Roman" pitchFamily="18" charset="0"/>
            </a:endParaRPr>
          </a:p>
          <a:p>
            <a:pPr algn="ctr"/>
            <a:r>
              <a:rPr lang="ru-RU" sz="4000" b="1" i="1" dirty="0" smtClean="0">
                <a:solidFill>
                  <a:srgbClr val="002060"/>
                </a:solidFill>
                <a:ea typeface="Calibri" pitchFamily="34" charset="0"/>
                <a:cs typeface="Times New Roman" pitchFamily="18" charset="0"/>
              </a:rPr>
              <a:t>Российской </a:t>
            </a:r>
            <a:r>
              <a:rPr lang="ru-RU" sz="4000" b="1" i="1" dirty="0">
                <a:solidFill>
                  <a:srgbClr val="002060"/>
                </a:solidFill>
                <a:ea typeface="Calibri" pitchFamily="34" charset="0"/>
                <a:cs typeface="Times New Roman" pitchFamily="18" charset="0"/>
              </a:rPr>
              <a:t>Федерации </a:t>
            </a:r>
          </a:p>
        </p:txBody>
      </p:sp>
      <p:pic>
        <p:nvPicPr>
          <p:cNvPr id="63492" name="Picture 4" descr="http://agenda-u.org/sites/default/files/styles/big-image-node/public/field/image/img-20140801114029-400_1.jpg?itok=1bYZZ48u"/>
          <p:cNvPicPr>
            <a:picLocks noChangeAspect="1" noChangeArrowheads="1"/>
          </p:cNvPicPr>
          <p:nvPr/>
        </p:nvPicPr>
        <p:blipFill>
          <a:blip r:embed="rId2" cstate="print"/>
          <a:srcRect/>
          <a:stretch>
            <a:fillRect/>
          </a:stretch>
        </p:blipFill>
        <p:spPr bwMode="auto">
          <a:xfrm>
            <a:off x="5479504" y="1982046"/>
            <a:ext cx="3528392" cy="2772570"/>
          </a:xfrm>
          <a:prstGeom prst="rect">
            <a:avLst/>
          </a:prstGeom>
          <a:noFill/>
        </p:spPr>
      </p:pic>
      <p:sp>
        <p:nvSpPr>
          <p:cNvPr id="7" name="Прямоугольник 6"/>
          <p:cNvSpPr/>
          <p:nvPr/>
        </p:nvSpPr>
        <p:spPr>
          <a:xfrm>
            <a:off x="5220072" y="4941168"/>
            <a:ext cx="3923928" cy="1292662"/>
          </a:xfrm>
          <a:prstGeom prst="rect">
            <a:avLst/>
          </a:prstGeom>
        </p:spPr>
        <p:txBody>
          <a:bodyPr wrap="square">
            <a:spAutoFit/>
          </a:bodyPr>
          <a:lstStyle/>
          <a:p>
            <a:pPr algn="ctr"/>
            <a:r>
              <a:rPr lang="ru-RU" sz="2600" b="1" i="1" dirty="0">
                <a:ea typeface="Calibri" pitchFamily="34" charset="0"/>
                <a:cs typeface="Times New Roman" pitchFamily="18" charset="0"/>
              </a:rPr>
              <a:t>Генеральный прокурор </a:t>
            </a:r>
            <a:r>
              <a:rPr lang="ru-RU" sz="2600" b="1" i="1" dirty="0" smtClean="0">
                <a:ea typeface="Calibri" pitchFamily="34" charset="0"/>
                <a:cs typeface="Times New Roman" pitchFamily="18" charset="0"/>
              </a:rPr>
              <a:t>Российской Федерации</a:t>
            </a:r>
          </a:p>
          <a:p>
            <a:pPr algn="ctr"/>
            <a:r>
              <a:rPr lang="ru-RU" sz="2600" b="1" i="1" dirty="0" smtClean="0">
                <a:ea typeface="Calibri" pitchFamily="34" charset="0"/>
                <a:cs typeface="Times New Roman" pitchFamily="18" charset="0"/>
              </a:rPr>
              <a:t>Чайка </a:t>
            </a:r>
            <a:r>
              <a:rPr lang="ru-RU" sz="2600" b="1" i="1" dirty="0">
                <a:ea typeface="Calibri" pitchFamily="34" charset="0"/>
                <a:cs typeface="Times New Roman" pitchFamily="18" charset="0"/>
              </a:rPr>
              <a:t>Юрий Яковлевич</a:t>
            </a:r>
          </a:p>
        </p:txBody>
      </p:sp>
    </p:spTree>
  </p:cSld>
  <p:clrMapOvr>
    <a:masterClrMapping/>
  </p:clrMapOvr>
  <p:transition advTm="10000"/>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4869160"/>
            <a:ext cx="9144000" cy="1692771"/>
          </a:xfrm>
          <a:prstGeom prst="rect">
            <a:avLst/>
          </a:prstGeom>
        </p:spPr>
        <p:txBody>
          <a:bodyPr wrap="square">
            <a:spAutoFit/>
          </a:bodyPr>
          <a:lstStyle/>
          <a:p>
            <a:pPr algn="ctr"/>
            <a:r>
              <a:rPr lang="ru-RU" sz="2600" b="1" i="1" dirty="0">
                <a:ea typeface="Calibri" pitchFamily="34" charset="0"/>
                <a:cs typeface="Times New Roman" pitchFamily="18" charset="0"/>
              </a:rPr>
              <a:t>Федеральные органы государственной власти, органы государственной власти субъектов Российской Федерации и органы местного самоуправления осуществляют противодействие коррупции в пределах своих </a:t>
            </a:r>
            <a:r>
              <a:rPr lang="ru-RU" sz="2600" b="1" i="1" dirty="0" smtClean="0">
                <a:ea typeface="Calibri" pitchFamily="34" charset="0"/>
                <a:cs typeface="Times New Roman" pitchFamily="18" charset="0"/>
              </a:rPr>
              <a:t>полномочий</a:t>
            </a:r>
            <a:endParaRPr lang="ru-RU" sz="2600" b="1" i="1" dirty="0" smtClean="0">
              <a:latin typeface="Times New Roman" pitchFamily="18" charset="0"/>
              <a:ea typeface="Calibri" pitchFamily="34" charset="0"/>
              <a:cs typeface="Times New Roman" pitchFamily="18" charset="0"/>
            </a:endParaRPr>
          </a:p>
        </p:txBody>
      </p:sp>
      <p:sp>
        <p:nvSpPr>
          <p:cNvPr id="64514" name="AutoShape 2" descr="https://regnum.ru/uploads/pictures/news/2016/10/28/regnum_picture_1477649766152020_normal.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pic>
        <p:nvPicPr>
          <p:cNvPr id="64516" name="Picture 4" descr="http://voskr-news.ru/uploads/rss/500x300/2016-03/0302329871.jpg"/>
          <p:cNvPicPr>
            <a:picLocks noChangeAspect="1" noChangeArrowheads="1"/>
          </p:cNvPicPr>
          <p:nvPr/>
        </p:nvPicPr>
        <p:blipFill>
          <a:blip r:embed="rId2" cstate="print"/>
          <a:srcRect/>
          <a:stretch>
            <a:fillRect/>
          </a:stretch>
        </p:blipFill>
        <p:spPr bwMode="auto">
          <a:xfrm>
            <a:off x="1354606" y="370477"/>
            <a:ext cx="6457754" cy="413864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Tm="10000"/>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404664"/>
            <a:ext cx="7632848" cy="2339102"/>
          </a:xfrm>
          <a:prstGeom prst="rect">
            <a:avLst/>
          </a:prstGeom>
        </p:spPr>
        <p:txBody>
          <a:bodyPr wrap="square">
            <a:spAutoFit/>
          </a:bodyPr>
          <a:lstStyle/>
          <a:p>
            <a:pPr algn="ctr"/>
            <a:r>
              <a:rPr lang="ru-RU" sz="4000" b="1" i="1" dirty="0" smtClean="0">
                <a:ea typeface="Calibri" pitchFamily="34" charset="0"/>
                <a:cs typeface="Times New Roman" pitchFamily="18" charset="0"/>
              </a:rPr>
              <a:t>«Хватит ждать! </a:t>
            </a:r>
          </a:p>
          <a:p>
            <a:pPr algn="ctr"/>
            <a:r>
              <a:rPr lang="ru-RU" sz="4000" b="1" i="1" dirty="0" smtClean="0">
                <a:ea typeface="Calibri" pitchFamily="34" charset="0"/>
                <a:cs typeface="Times New Roman" pitchFamily="18" charset="0"/>
              </a:rPr>
              <a:t>Коррупция превратилась в системную проблему»</a:t>
            </a:r>
          </a:p>
          <a:p>
            <a:pPr algn="ctr"/>
            <a:endParaRPr lang="ru-RU" sz="2600" b="1" i="1" dirty="0" smtClean="0">
              <a:ea typeface="Calibri" pitchFamily="34" charset="0"/>
              <a:cs typeface="Times New Roman" pitchFamily="18" charset="0"/>
            </a:endParaRPr>
          </a:p>
        </p:txBody>
      </p:sp>
      <p:sp>
        <p:nvSpPr>
          <p:cNvPr id="3" name="Прямоугольник 2"/>
          <p:cNvSpPr/>
          <p:nvPr/>
        </p:nvSpPr>
        <p:spPr>
          <a:xfrm>
            <a:off x="5473169" y="4797152"/>
            <a:ext cx="3004349" cy="615553"/>
          </a:xfrm>
          <a:prstGeom prst="rect">
            <a:avLst/>
          </a:prstGeom>
        </p:spPr>
        <p:txBody>
          <a:bodyPr wrap="none">
            <a:spAutoFit/>
          </a:bodyPr>
          <a:lstStyle/>
          <a:p>
            <a:pPr algn="r"/>
            <a:r>
              <a:rPr lang="ru-RU" sz="3400" b="1" i="1" dirty="0" smtClean="0">
                <a:ea typeface="Calibri" pitchFamily="34" charset="0"/>
                <a:cs typeface="Times New Roman" pitchFamily="18" charset="0"/>
              </a:rPr>
              <a:t>Д.А. Медведев</a:t>
            </a:r>
            <a:endParaRPr lang="ru-RU" sz="3400" b="1" i="1" dirty="0">
              <a:ea typeface="Calibri" pitchFamily="34" charset="0"/>
              <a:cs typeface="Times New Roman" pitchFamily="18" charset="0"/>
            </a:endParaRPr>
          </a:p>
        </p:txBody>
      </p:sp>
      <p:pic>
        <p:nvPicPr>
          <p:cNvPr id="89090" name="Picture 2" descr="https://im0-tub-ru.yandex.net/i?id=892726c95d86e65831d463fd5c8f87e8-l&amp;n=13"/>
          <p:cNvPicPr>
            <a:picLocks noChangeAspect="1" noChangeArrowheads="1"/>
          </p:cNvPicPr>
          <p:nvPr/>
        </p:nvPicPr>
        <p:blipFill>
          <a:blip r:embed="rId2" cstate="print"/>
          <a:srcRect/>
          <a:stretch>
            <a:fillRect/>
          </a:stretch>
        </p:blipFill>
        <p:spPr bwMode="auto">
          <a:xfrm>
            <a:off x="611560" y="2780928"/>
            <a:ext cx="4358078" cy="381642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Tm="10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916832"/>
            <a:ext cx="8784976" cy="1162050"/>
          </a:xfrm>
        </p:spPr>
        <p:txBody>
          <a:bodyPr>
            <a:noAutofit/>
          </a:bodyPr>
          <a:lstStyle/>
          <a:p>
            <a:pPr lvl="0" algn="just"/>
            <a:r>
              <a:rPr lang="ru-RU" sz="2600" i="1" dirty="0" smtClean="0">
                <a:latin typeface="+mn-lt"/>
                <a:ea typeface="Calibri" pitchFamily="34" charset="0"/>
                <a:cs typeface="Times New Roman" pitchFamily="18" charset="0"/>
              </a:rPr>
              <a:t>Нисневич Ю. Многоликая коррупция и ее измерение в исследованиях международных организаций / Ю. Нисневич, Д. Стукал // Мировая экономика и международные отношения. – 2012. - №3. – С. 83-90</a:t>
            </a:r>
            <a:br>
              <a:rPr lang="ru-RU" sz="2600" i="1" dirty="0" smtClean="0">
                <a:latin typeface="+mn-lt"/>
                <a:ea typeface="Calibri" pitchFamily="34" charset="0"/>
                <a:cs typeface="Times New Roman" pitchFamily="18" charset="0"/>
              </a:rPr>
            </a:br>
            <a:endParaRPr lang="ru-RU" sz="2600" i="1" dirty="0">
              <a:latin typeface="+mn-lt"/>
              <a:ea typeface="Calibri" pitchFamily="34" charset="0"/>
              <a:cs typeface="Times New Roman" pitchFamily="18" charset="0"/>
            </a:endParaRPr>
          </a:p>
        </p:txBody>
      </p:sp>
      <p:sp>
        <p:nvSpPr>
          <p:cNvPr id="4" name="Текст 3"/>
          <p:cNvSpPr>
            <a:spLocks noGrp="1"/>
          </p:cNvSpPr>
          <p:nvPr>
            <p:ph type="body" sz="half" idx="2"/>
          </p:nvPr>
        </p:nvSpPr>
        <p:spPr>
          <a:xfrm>
            <a:off x="179512" y="2708921"/>
            <a:ext cx="4968552" cy="4149080"/>
          </a:xfrm>
        </p:spPr>
        <p:txBody>
          <a:bodyPr>
            <a:noAutofit/>
          </a:bodyPr>
          <a:lstStyle/>
          <a:p>
            <a:pPr algn="ctr"/>
            <a:r>
              <a:rPr lang="ru-RU" sz="2600" b="1" i="1" dirty="0" smtClean="0">
                <a:ea typeface="Calibri" pitchFamily="34" charset="0"/>
                <a:cs typeface="Times New Roman" pitchFamily="18" charset="0"/>
              </a:rPr>
              <a:t>Одно из древнейших явлений в системе общественных отношений – коррупция – представляет насущную и серьезную проблему практически для всех государств современного мира, среди которых не более 25-ти способны ее купировать и удержать на низком уровне</a:t>
            </a:r>
            <a:endParaRPr lang="ru-RU" sz="2600" b="1" i="1" dirty="0">
              <a:ea typeface="Calibri" pitchFamily="34" charset="0"/>
              <a:cs typeface="Times New Roman" pitchFamily="18" charset="0"/>
            </a:endParaRPr>
          </a:p>
        </p:txBody>
      </p:sp>
      <p:pic>
        <p:nvPicPr>
          <p:cNvPr id="5" name="Picture 2" descr="http://www.bsaa.edu.ru/images/logo_BGAY.png"/>
          <p:cNvPicPr>
            <a:picLocks noChangeAspect="1" noChangeArrowheads="1"/>
          </p:cNvPicPr>
          <p:nvPr/>
        </p:nvPicPr>
        <p:blipFill>
          <a:blip r:embed="rId2" cstate="print"/>
          <a:srcRect/>
          <a:stretch>
            <a:fillRect/>
          </a:stretch>
        </p:blipFill>
        <p:spPr bwMode="auto">
          <a:xfrm>
            <a:off x="755576" y="116632"/>
            <a:ext cx="1044386" cy="1055801"/>
          </a:xfrm>
          <a:prstGeom prst="rect">
            <a:avLst/>
          </a:prstGeom>
          <a:noFill/>
        </p:spPr>
      </p:pic>
      <p:sp>
        <p:nvSpPr>
          <p:cNvPr id="6" name="Горизонтальный свиток 5"/>
          <p:cNvSpPr/>
          <p:nvPr/>
        </p:nvSpPr>
        <p:spPr>
          <a:xfrm>
            <a:off x="2483768" y="116632"/>
            <a:ext cx="6480720" cy="1033272"/>
          </a:xfrm>
          <a:prstGeom prst="horizont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b="1" i="1" dirty="0" smtClean="0">
                <a:solidFill>
                  <a:schemeClr val="tx1"/>
                </a:solidFill>
                <a:ea typeface="Calibri" pitchFamily="34" charset="0"/>
                <a:cs typeface="Times New Roman" pitchFamily="18" charset="0"/>
              </a:rPr>
              <a:t>Эта статья находится в библиотечном фонде</a:t>
            </a:r>
          </a:p>
          <a:p>
            <a:pPr algn="ctr"/>
            <a:r>
              <a:rPr lang="ru-RU" b="1" i="1" dirty="0" smtClean="0">
                <a:solidFill>
                  <a:schemeClr val="tx1"/>
                </a:solidFill>
                <a:ea typeface="Calibri" pitchFamily="34" charset="0"/>
                <a:cs typeface="Times New Roman" pitchFamily="18" charset="0"/>
              </a:rPr>
              <a:t> Белгородского ГАУ </a:t>
            </a:r>
          </a:p>
        </p:txBody>
      </p:sp>
      <p:pic>
        <p:nvPicPr>
          <p:cNvPr id="1026" name="Picture 2" descr="C:\Documents and Settings\sorokina_an\Рабочий стол\антикоррупция\CCF01042019_00000.jpg"/>
          <p:cNvPicPr>
            <a:picLocks noGrp="1" noChangeAspect="1" noChangeArrowheads="1"/>
          </p:cNvPicPr>
          <p:nvPr>
            <p:ph idx="1"/>
          </p:nvPr>
        </p:nvPicPr>
        <p:blipFill>
          <a:blip r:embed="rId3" cstate="print"/>
          <a:srcRect l="2543" r="2949" b="3214"/>
          <a:stretch>
            <a:fillRect/>
          </a:stretch>
        </p:blipFill>
        <p:spPr bwMode="auto">
          <a:xfrm>
            <a:off x="5364088" y="2636912"/>
            <a:ext cx="2232248" cy="3168228"/>
          </a:xfrm>
          <a:prstGeom prst="rect">
            <a:avLst/>
          </a:prstGeom>
          <a:ln>
            <a:noFill/>
          </a:ln>
          <a:effectLst>
            <a:outerShdw blurRad="292100" dist="139700" dir="2700000" algn="tl" rotWithShape="0">
              <a:srgbClr val="333333">
                <a:alpha val="65000"/>
              </a:srgbClr>
            </a:outerShdw>
          </a:effectLst>
        </p:spPr>
      </p:pic>
      <p:pic>
        <p:nvPicPr>
          <p:cNvPr id="1027" name="Picture 3" descr="C:\Documents and Settings\sorokina_an\Рабочий стол\антикоррупция\CCF01042019_00001.jpg"/>
          <p:cNvPicPr>
            <a:picLocks noChangeAspect="1" noChangeArrowheads="1"/>
          </p:cNvPicPr>
          <p:nvPr/>
        </p:nvPicPr>
        <p:blipFill>
          <a:blip r:embed="rId4" cstate="print"/>
          <a:srcRect l="7391" t="2667" r="3920" b="5333"/>
          <a:stretch>
            <a:fillRect/>
          </a:stretch>
        </p:blipFill>
        <p:spPr bwMode="auto">
          <a:xfrm>
            <a:off x="6660232" y="3429000"/>
            <a:ext cx="2232248" cy="320885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Tm="10000"/>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07975" y="2348880"/>
            <a:ext cx="4572000" cy="2893100"/>
          </a:xfrm>
          <a:prstGeom prst="rect">
            <a:avLst/>
          </a:prstGeom>
        </p:spPr>
        <p:txBody>
          <a:bodyPr>
            <a:spAutoFit/>
          </a:bodyPr>
          <a:lstStyle/>
          <a:p>
            <a:pPr algn="ctr"/>
            <a:r>
              <a:rPr lang="ru-RU" sz="2600" b="1" i="1" dirty="0">
                <a:ea typeface="Calibri" pitchFamily="34" charset="0"/>
                <a:cs typeface="Times New Roman" pitchFamily="18" charset="0"/>
              </a:rPr>
              <a:t>В целях борьбы с коррупцией в России 31 июля 2008 года Президентом РФ Дмитрием Анатольевичем Медведевым был утвержден Национальный план противодействия </a:t>
            </a:r>
            <a:r>
              <a:rPr lang="ru-RU" sz="2600" b="1" i="1" dirty="0" smtClean="0">
                <a:ea typeface="Calibri" pitchFamily="34" charset="0"/>
                <a:cs typeface="Times New Roman" pitchFamily="18" charset="0"/>
              </a:rPr>
              <a:t>коррупции</a:t>
            </a:r>
            <a:endParaRPr lang="ru-RU" sz="2600" b="1" i="1" dirty="0" smtClean="0">
              <a:latin typeface="Times New Roman" pitchFamily="18" charset="0"/>
              <a:ea typeface="Calibri" pitchFamily="34" charset="0"/>
              <a:cs typeface="Times New Roman" pitchFamily="18" charset="0"/>
            </a:endParaRPr>
          </a:p>
        </p:txBody>
      </p:sp>
      <p:sp>
        <p:nvSpPr>
          <p:cNvPr id="3" name="Прямоугольник 2"/>
          <p:cNvSpPr/>
          <p:nvPr/>
        </p:nvSpPr>
        <p:spPr>
          <a:xfrm>
            <a:off x="0" y="149563"/>
            <a:ext cx="9144000" cy="1446550"/>
          </a:xfrm>
          <a:prstGeom prst="rect">
            <a:avLst/>
          </a:prstGeom>
        </p:spPr>
        <p:txBody>
          <a:bodyPr wrap="square">
            <a:spAutoFit/>
          </a:bodyPr>
          <a:lstStyle/>
          <a:p>
            <a:pPr algn="ctr"/>
            <a:r>
              <a:rPr lang="ru-RU" sz="4000" b="1" i="1" dirty="0">
                <a:solidFill>
                  <a:srgbClr val="002060"/>
                </a:solidFill>
                <a:ea typeface="Calibri" pitchFamily="34" charset="0"/>
                <a:cs typeface="Times New Roman" pitchFamily="18" charset="0"/>
              </a:rPr>
              <a:t>Национальный план противодействия коррупции </a:t>
            </a:r>
            <a:r>
              <a:rPr lang="ru-RU" sz="4800" b="1" dirty="0" smtClean="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latin typeface="Monotype Corsiva" pitchFamily="66" charset="0"/>
              </a:rPr>
              <a:t> </a:t>
            </a:r>
          </a:p>
        </p:txBody>
      </p:sp>
      <p:sp>
        <p:nvSpPr>
          <p:cNvPr id="65538" name="AutoShape 2" descr="http://%D0%BF%D1%80%D0%B0%D0%B2%D0%BE52.%D1%80%D1%84/images/8fd2ad5ced45ba3f011970f7b3cf4654.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65540" name="AutoShape 4" descr="http://%D0%BF%D1%80%D0%B0%D0%B2%D0%BE52.%D1%80%D1%84/images/8fd2ad5ced45ba3f011970f7b3cf4654.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65542" name="AutoShape 6" descr="http://%D0%BF%D1%80%D0%B0%D0%B2%D0%BE52.%D1%80%D1%84/images/8fd2ad5ced45ba3f011970f7b3cf4654.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65544" name="AutoShape 8" descr="http://%D0%BF%D1%80%D0%B0%D0%B2%D0%BE52.%D1%80%D1%84/images/8fd2ad5ced45ba3f011970f7b3cf4654.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pic>
        <p:nvPicPr>
          <p:cNvPr id="65545" name="Picture 9" descr="C:\Documents and Settings\sorokina_an\Рабочий стол\8fd2ad5ced45ba3f011970f7b3cf4654.jpg"/>
          <p:cNvPicPr>
            <a:picLocks noChangeAspect="1" noChangeArrowheads="1"/>
          </p:cNvPicPr>
          <p:nvPr/>
        </p:nvPicPr>
        <p:blipFill>
          <a:blip r:embed="rId2" cstate="print"/>
          <a:srcRect/>
          <a:stretch>
            <a:fillRect/>
          </a:stretch>
        </p:blipFill>
        <p:spPr bwMode="auto">
          <a:xfrm>
            <a:off x="5220072" y="1700808"/>
            <a:ext cx="3657600" cy="4572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Tm="10000"/>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996480"/>
            <a:ext cx="5760640" cy="4093428"/>
          </a:xfrm>
          <a:prstGeom prst="rect">
            <a:avLst/>
          </a:prstGeom>
        </p:spPr>
        <p:txBody>
          <a:bodyPr wrap="square">
            <a:spAutoFit/>
          </a:bodyPr>
          <a:lstStyle/>
          <a:p>
            <a:pPr marL="400050" indent="-400050" algn="ctr">
              <a:buFont typeface="Wingdings" pitchFamily="2" charset="2"/>
              <a:buChar char="Ø"/>
            </a:pPr>
            <a:r>
              <a:rPr lang="ru-RU" sz="2600" b="1" i="1" dirty="0">
                <a:ea typeface="Calibri" pitchFamily="34" charset="0"/>
                <a:cs typeface="Times New Roman" pitchFamily="18" charset="0"/>
              </a:rPr>
              <a:t>Это меры по законодательному обеспечению противодействия </a:t>
            </a:r>
            <a:r>
              <a:rPr lang="ru-RU" sz="2600" b="1" i="1" dirty="0" smtClean="0">
                <a:ea typeface="Calibri" pitchFamily="34" charset="0"/>
                <a:cs typeface="Times New Roman" pitchFamily="18" charset="0"/>
              </a:rPr>
              <a:t>коррупции;</a:t>
            </a:r>
            <a:endParaRPr lang="ru-RU" sz="2600" b="1" i="1" dirty="0">
              <a:ea typeface="Calibri" pitchFamily="34" charset="0"/>
              <a:cs typeface="Times New Roman" pitchFamily="18" charset="0"/>
            </a:endParaRPr>
          </a:p>
          <a:p>
            <a:pPr marL="400050" indent="-400050" algn="ctr">
              <a:buFont typeface="Wingdings" pitchFamily="2" charset="2"/>
              <a:buChar char="Ø"/>
            </a:pPr>
            <a:r>
              <a:rPr lang="ru-RU" sz="2600" b="1" i="1" dirty="0">
                <a:ea typeface="Calibri" pitchFamily="34" charset="0"/>
                <a:cs typeface="Times New Roman" pitchFamily="18" charset="0"/>
              </a:rPr>
              <a:t>Это меры по совершенствованию государственного управления в целях предупреждения </a:t>
            </a:r>
            <a:r>
              <a:rPr lang="ru-RU" sz="2600" b="1" i="1" dirty="0" smtClean="0">
                <a:ea typeface="Calibri" pitchFamily="34" charset="0"/>
                <a:cs typeface="Times New Roman" pitchFamily="18" charset="0"/>
              </a:rPr>
              <a:t>коррупции;</a:t>
            </a:r>
            <a:endParaRPr lang="ru-RU" sz="2600" b="1" i="1" dirty="0">
              <a:ea typeface="Calibri" pitchFamily="34" charset="0"/>
              <a:cs typeface="Times New Roman" pitchFamily="18" charset="0"/>
            </a:endParaRPr>
          </a:p>
          <a:p>
            <a:pPr marL="400050" indent="-400050" algn="ctr">
              <a:buFont typeface="Wingdings" pitchFamily="2" charset="2"/>
              <a:buChar char="Ø"/>
            </a:pPr>
            <a:r>
              <a:rPr lang="ru-RU" sz="2600" b="1" i="1" dirty="0">
                <a:ea typeface="Calibri" pitchFamily="34" charset="0"/>
                <a:cs typeface="Times New Roman" pitchFamily="18" charset="0"/>
              </a:rPr>
              <a:t>Это меры по повышению профессионального уровня юридических кадров и </a:t>
            </a:r>
            <a:endParaRPr lang="ru-RU" sz="2600" b="1" i="1" dirty="0" smtClean="0">
              <a:ea typeface="Calibri" pitchFamily="34" charset="0"/>
              <a:cs typeface="Times New Roman" pitchFamily="18" charset="0"/>
            </a:endParaRPr>
          </a:p>
          <a:p>
            <a:pPr algn="ctr"/>
            <a:r>
              <a:rPr lang="ru-RU" sz="2600" b="1" i="1" dirty="0" smtClean="0">
                <a:ea typeface="Calibri" pitchFamily="34" charset="0"/>
                <a:cs typeface="Times New Roman" pitchFamily="18" charset="0"/>
              </a:rPr>
              <a:t>правовому </a:t>
            </a:r>
            <a:r>
              <a:rPr lang="ru-RU" sz="2600" b="1" i="1" dirty="0">
                <a:ea typeface="Calibri" pitchFamily="34" charset="0"/>
                <a:cs typeface="Times New Roman" pitchFamily="18" charset="0"/>
              </a:rPr>
              <a:t>просвещению</a:t>
            </a:r>
          </a:p>
        </p:txBody>
      </p:sp>
      <p:sp>
        <p:nvSpPr>
          <p:cNvPr id="4" name="Прямоугольник 3"/>
          <p:cNvSpPr/>
          <p:nvPr/>
        </p:nvSpPr>
        <p:spPr>
          <a:xfrm>
            <a:off x="0" y="260648"/>
            <a:ext cx="9144000" cy="1323439"/>
          </a:xfrm>
          <a:prstGeom prst="rect">
            <a:avLst/>
          </a:prstGeom>
        </p:spPr>
        <p:txBody>
          <a:bodyPr wrap="square">
            <a:spAutoFit/>
          </a:bodyPr>
          <a:lstStyle/>
          <a:p>
            <a:pPr algn="ctr"/>
            <a:r>
              <a:rPr lang="ru-RU" sz="4000" b="1" i="1" dirty="0">
                <a:solidFill>
                  <a:srgbClr val="002060"/>
                </a:solidFill>
                <a:ea typeface="Calibri" pitchFamily="34" charset="0"/>
                <a:cs typeface="Times New Roman" pitchFamily="18" charset="0"/>
              </a:rPr>
              <a:t>Национальный план  </a:t>
            </a:r>
          </a:p>
          <a:p>
            <a:pPr algn="ctr"/>
            <a:r>
              <a:rPr lang="ru-RU" sz="4000" b="1" i="1" dirty="0">
                <a:solidFill>
                  <a:srgbClr val="002060"/>
                </a:solidFill>
                <a:ea typeface="Calibri" pitchFamily="34" charset="0"/>
                <a:cs typeface="Times New Roman" pitchFamily="18" charset="0"/>
              </a:rPr>
              <a:t>противодействия коррупции</a:t>
            </a:r>
          </a:p>
        </p:txBody>
      </p:sp>
      <p:pic>
        <p:nvPicPr>
          <p:cNvPr id="7170" name="Picture 2" descr="http://tver-pravda.ru/images/base/5597.jpg"/>
          <p:cNvPicPr>
            <a:picLocks noChangeAspect="1" noChangeArrowheads="1"/>
          </p:cNvPicPr>
          <p:nvPr/>
        </p:nvPicPr>
        <p:blipFill>
          <a:blip r:embed="rId2" cstate="print"/>
          <a:srcRect l="11450" r="12096"/>
          <a:stretch>
            <a:fillRect/>
          </a:stretch>
        </p:blipFill>
        <p:spPr bwMode="auto">
          <a:xfrm>
            <a:off x="5652120" y="1919099"/>
            <a:ext cx="3312368" cy="374820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Tm="10000"/>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http://ntek-nsk.ru/ru/images/Files/News/12.2016/korrupciya.jpg"/>
          <p:cNvPicPr>
            <a:picLocks noChangeAspect="1" noChangeArrowheads="1"/>
          </p:cNvPicPr>
          <p:nvPr/>
        </p:nvPicPr>
        <p:blipFill rotWithShape="1">
          <a:blip r:embed="rId2" cstate="print"/>
          <a:srcRect l="9307" r="9502"/>
          <a:stretch/>
        </p:blipFill>
        <p:spPr bwMode="auto">
          <a:xfrm>
            <a:off x="286128" y="692696"/>
            <a:ext cx="8571745" cy="5616623"/>
          </a:xfrm>
          <a:prstGeom prst="rect">
            <a:avLst/>
          </a:prstGeom>
          <a:noFill/>
          <a:effectLst>
            <a:softEdge rad="127000"/>
          </a:effectLst>
        </p:spPr>
      </p:pic>
    </p:spTree>
  </p:cSld>
  <p:clrMapOvr>
    <a:masterClrMapping/>
  </p:clrMapOvr>
  <p:transition advTm="10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476672"/>
            <a:ext cx="9144000" cy="707886"/>
          </a:xfrm>
          <a:prstGeom prst="rect">
            <a:avLst/>
          </a:prstGeom>
        </p:spPr>
        <p:txBody>
          <a:bodyPr wrap="square">
            <a:spAutoFit/>
          </a:bodyPr>
          <a:lstStyle/>
          <a:p>
            <a:pPr algn="ctr"/>
            <a:r>
              <a:rPr lang="ru-RU" sz="4000" b="1" i="1" dirty="0" smtClean="0">
                <a:solidFill>
                  <a:srgbClr val="002060"/>
                </a:solidFill>
                <a:ea typeface="Calibri" pitchFamily="34" charset="0"/>
                <a:cs typeface="Times New Roman" pitchFamily="18" charset="0"/>
              </a:rPr>
              <a:t>Коррупция</a:t>
            </a:r>
          </a:p>
        </p:txBody>
      </p:sp>
      <p:sp>
        <p:nvSpPr>
          <p:cNvPr id="3" name="Прямоугольник 2"/>
          <p:cNvSpPr/>
          <p:nvPr/>
        </p:nvSpPr>
        <p:spPr>
          <a:xfrm>
            <a:off x="251520" y="1628800"/>
            <a:ext cx="8640960" cy="4893647"/>
          </a:xfrm>
          <a:prstGeom prst="rect">
            <a:avLst/>
          </a:prstGeom>
        </p:spPr>
        <p:txBody>
          <a:bodyPr wrap="square">
            <a:spAutoFit/>
          </a:bodyPr>
          <a:lstStyle/>
          <a:p>
            <a:pPr algn="just"/>
            <a:r>
              <a:rPr lang="ru-RU" sz="2600" b="1" i="1" dirty="0" smtClean="0">
                <a:ea typeface="Calibri" pitchFamily="34" charset="0"/>
                <a:cs typeface="Times New Roman" pitchFamily="18" charset="0"/>
              </a:rPr>
              <a:t>это дача взятки, получение взятки, злоупотребление полномочиями, коммерческий подкуп либо иное незаконное использование физическим лицом своего должностного положения вопреки законным интересам общества и государства в целях получения выгоды в виде денег, ценностей, иного имущества или услуг имущественного характера, иных имущественных прав для себя или для третьих лиц либо незаконное предоставление такой выгоды указанному лицу другими физическими лицами; а также совершение указанных деяний от имени или в интересах юридического лица</a:t>
            </a:r>
          </a:p>
        </p:txBody>
      </p:sp>
    </p:spTree>
  </p:cSld>
  <p:clrMapOvr>
    <a:masterClrMapping/>
  </p:clrMapOvr>
  <p:transition advTm="10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1340768"/>
            <a:ext cx="8856984" cy="1499766"/>
          </a:xfrm>
        </p:spPr>
        <p:txBody>
          <a:bodyPr>
            <a:noAutofit/>
          </a:bodyPr>
          <a:lstStyle/>
          <a:p>
            <a:pPr lvl="0"/>
            <a:r>
              <a:rPr lang="ru-RU" sz="2600" i="1" dirty="0" smtClean="0">
                <a:latin typeface="+mn-lt"/>
                <a:ea typeface="Calibri" pitchFamily="34" charset="0"/>
                <a:cs typeface="Times New Roman" pitchFamily="18" charset="0"/>
              </a:rPr>
              <a:t>Клейнер В.Г. Кризис и коррупция: взаимосвязь и перспективы / В.Г. Клейнер // Общественные науки и современность. – 2015. - №3. – С. 63-77</a:t>
            </a:r>
            <a:br>
              <a:rPr lang="ru-RU" sz="2600" i="1" dirty="0" smtClean="0">
                <a:latin typeface="+mn-lt"/>
                <a:ea typeface="Calibri" pitchFamily="34" charset="0"/>
                <a:cs typeface="Times New Roman" pitchFamily="18" charset="0"/>
              </a:rPr>
            </a:br>
            <a:endParaRPr lang="ru-RU" sz="2600" i="1" dirty="0">
              <a:latin typeface="+mn-lt"/>
              <a:ea typeface="Calibri" pitchFamily="34" charset="0"/>
              <a:cs typeface="Times New Roman" pitchFamily="18" charset="0"/>
            </a:endParaRPr>
          </a:p>
        </p:txBody>
      </p:sp>
      <p:sp>
        <p:nvSpPr>
          <p:cNvPr id="4" name="Текст 3"/>
          <p:cNvSpPr>
            <a:spLocks noGrp="1"/>
          </p:cNvSpPr>
          <p:nvPr>
            <p:ph type="body" sz="half" idx="2"/>
          </p:nvPr>
        </p:nvSpPr>
        <p:spPr>
          <a:xfrm>
            <a:off x="0" y="2420888"/>
            <a:ext cx="6084168" cy="4221088"/>
          </a:xfrm>
        </p:spPr>
        <p:txBody>
          <a:bodyPr>
            <a:noAutofit/>
          </a:bodyPr>
          <a:lstStyle/>
          <a:p>
            <a:pPr algn="ctr"/>
            <a:r>
              <a:rPr lang="ru-RU" sz="2600" b="1" i="1" dirty="0" smtClean="0">
                <a:ea typeface="Calibri" pitchFamily="34" charset="0"/>
                <a:cs typeface="Times New Roman" pitchFamily="18" charset="0"/>
              </a:rPr>
              <a:t>В статье автор анализирует состояние коррупции в России, которое существенно ухудшилось на рубеже 2003-2005 годах и находится на крайне высоком уровне уже 10 лет. В результате коррупция пронизывает принятие решений в большинстве сфер жизни общества: в государственных организациях и корпорациях, бизнесе и в быту</a:t>
            </a:r>
            <a:endParaRPr lang="ru-RU" sz="2600" b="1" i="1" dirty="0">
              <a:ea typeface="Calibri" pitchFamily="34" charset="0"/>
              <a:cs typeface="Times New Roman" pitchFamily="18" charset="0"/>
            </a:endParaRPr>
          </a:p>
        </p:txBody>
      </p:sp>
      <p:sp>
        <p:nvSpPr>
          <p:cNvPr id="5" name="Горизонтальный свиток 4"/>
          <p:cNvSpPr/>
          <p:nvPr/>
        </p:nvSpPr>
        <p:spPr>
          <a:xfrm>
            <a:off x="2483768" y="116632"/>
            <a:ext cx="6480720" cy="1033272"/>
          </a:xfrm>
          <a:prstGeom prst="horizont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b="1" i="1" dirty="0" smtClean="0">
                <a:solidFill>
                  <a:schemeClr val="tx1"/>
                </a:solidFill>
                <a:ea typeface="Calibri" pitchFamily="34" charset="0"/>
                <a:cs typeface="Times New Roman" pitchFamily="18" charset="0"/>
              </a:rPr>
              <a:t>Эта статья находится в библиотечном фонде</a:t>
            </a:r>
          </a:p>
          <a:p>
            <a:pPr algn="ctr"/>
            <a:r>
              <a:rPr lang="ru-RU" b="1" i="1" dirty="0" smtClean="0">
                <a:solidFill>
                  <a:schemeClr val="tx1"/>
                </a:solidFill>
                <a:ea typeface="Calibri" pitchFamily="34" charset="0"/>
                <a:cs typeface="Times New Roman" pitchFamily="18" charset="0"/>
              </a:rPr>
              <a:t> Белгородского ГАУ </a:t>
            </a:r>
          </a:p>
        </p:txBody>
      </p:sp>
      <p:pic>
        <p:nvPicPr>
          <p:cNvPr id="6" name="Picture 2" descr="http://www.bsaa.edu.ru/images/logo_BGAY.png"/>
          <p:cNvPicPr>
            <a:picLocks noChangeAspect="1" noChangeArrowheads="1"/>
          </p:cNvPicPr>
          <p:nvPr/>
        </p:nvPicPr>
        <p:blipFill>
          <a:blip r:embed="rId2" cstate="print"/>
          <a:srcRect/>
          <a:stretch>
            <a:fillRect/>
          </a:stretch>
        </p:blipFill>
        <p:spPr bwMode="auto">
          <a:xfrm>
            <a:off x="755576" y="116632"/>
            <a:ext cx="1044386" cy="1055801"/>
          </a:xfrm>
          <a:prstGeom prst="rect">
            <a:avLst/>
          </a:prstGeom>
          <a:noFill/>
        </p:spPr>
      </p:pic>
      <p:pic>
        <p:nvPicPr>
          <p:cNvPr id="2050" name="Picture 2" descr="C:\Documents and Settings\sorokina_an\Рабочий стол\антикоррупция\CCF01042019_00016.jpg"/>
          <p:cNvPicPr>
            <a:picLocks noGrp="1" noChangeAspect="1" noChangeArrowheads="1"/>
          </p:cNvPicPr>
          <p:nvPr>
            <p:ph idx="1"/>
          </p:nvPr>
        </p:nvPicPr>
        <p:blipFill>
          <a:blip r:embed="rId3" cstate="print"/>
          <a:srcRect l="10386" t="1824" r="13262" b="19211"/>
          <a:stretch>
            <a:fillRect/>
          </a:stretch>
        </p:blipFill>
        <p:spPr bwMode="auto">
          <a:xfrm>
            <a:off x="6084168" y="2060848"/>
            <a:ext cx="2808312" cy="4025248"/>
          </a:xfrm>
          <a:prstGeom prst="rect">
            <a:avLst/>
          </a:prstGeom>
          <a:ln>
            <a:noFill/>
          </a:ln>
          <a:effectLst>
            <a:outerShdw blurRad="292100" dist="139700" dir="2700000" algn="tl" rotWithShape="0">
              <a:srgbClr val="333333">
                <a:alpha val="65000"/>
              </a:srgbClr>
            </a:outerShdw>
          </a:effectLst>
        </p:spPr>
      </p:pic>
      <p:pic>
        <p:nvPicPr>
          <p:cNvPr id="2051" name="Picture 3" descr="C:\Documents and Settings\sorokina_an\Рабочий стол\антикоррупция\CCF01042019_00017.jpg"/>
          <p:cNvPicPr>
            <a:picLocks noChangeAspect="1" noChangeArrowheads="1"/>
          </p:cNvPicPr>
          <p:nvPr/>
        </p:nvPicPr>
        <p:blipFill>
          <a:blip r:embed="rId4" cstate="print"/>
          <a:srcRect l="18727" t="4054" r="13858" b="18919"/>
          <a:stretch>
            <a:fillRect/>
          </a:stretch>
        </p:blipFill>
        <p:spPr bwMode="auto">
          <a:xfrm>
            <a:off x="6732240" y="3140968"/>
            <a:ext cx="2256642" cy="357301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Tm="10000"/>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1795</TotalTime>
  <Words>2598</Words>
  <Application>Microsoft Office PowerPoint</Application>
  <PresentationFormat>Экран (4:3)</PresentationFormat>
  <Paragraphs>270</Paragraphs>
  <Slides>72</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72</vt:i4>
      </vt:variant>
    </vt:vector>
  </HeadingPairs>
  <TitlesOfParts>
    <vt:vector size="73"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Нисневич Ю. Многоликая коррупция и ее измерение в исследованиях международных организаций / Ю. Нисневич, Д. Стукал // Мировая экономика и международные отношения. – 2012. - №3. – С. 83-90 </vt:lpstr>
      <vt:lpstr>Презентация PowerPoint</vt:lpstr>
      <vt:lpstr>Клейнер В.Г. Кризис и коррупция: взаимосвязь и перспективы / В.Г. Клейнер // Общественные науки и современность. – 2015. - №3. – С. 63-77 </vt:lpstr>
      <vt:lpstr>Презентация PowerPoint</vt:lpstr>
      <vt:lpstr>Карманов М.В.  Статистика и коррупция в современной России / М.В. Карманов // Вопросы статистики. – 2013. - №2. – С. 83-86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Левин М. коррупция в России: классификация и динамика / М. Левин, Г. Сатаров // Вопросы экономики. – 2012. - №10. – С. 4-29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Таланов С.Л. Девиантное поведение в вузах ЦФО и СЗФО: причины, масштабы, разновидности, перспективы противостояния / С.Л. Таланов // ALMA MATER. – 2013. - №10. – С.28-36 </vt:lpstr>
      <vt:lpstr>Презентация PowerPoint</vt:lpstr>
      <vt:lpstr>Презентация PowerPoint</vt:lpstr>
      <vt:lpstr>Презентация PowerPoint</vt:lpstr>
      <vt:lpstr>Презентация PowerPoint</vt:lpstr>
      <vt:lpstr>Донецкая С.С. Состояние и структура коррупции в российских вузах (Анализ мнений студентов) / С.С. Донецкая // Высшее образование в России. – 2015. - №8-9. – С. 68-77 </vt:lpstr>
      <vt:lpstr>Презентация PowerPoint</vt:lpstr>
      <vt:lpstr>Макарова М.Н. Коррупция в высшем образовании и академическая этика / М.Н. Макарова, Р.В. Вахрушев // Высшее образование в России. – 2014. - №12. – С. 55-63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Бачило И.Л. Информационная база противодействия человека и общества коррупции / И.Л. Бачило // Государство и право. – 2009. - №9. – С. 65-72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Тимофеев Л.М. Институциональная коррупция /  Л.М. Тимофеев. – М.: РГГУ, 2000. - 365 с. </vt:lpstr>
      <vt:lpstr>Презентация PowerPoint</vt:lpstr>
      <vt:lpstr>Тирский В.В. Как устранить условия коррупции в сфере образования? / В.В. Тирский // Высшее образование сегодня. – 2010. - №9. – С. 60-62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cp:lastModifiedBy>Крисанова Татьяна Николаевна</cp:lastModifiedBy>
  <cp:revision>168</cp:revision>
  <dcterms:modified xsi:type="dcterms:W3CDTF">2019-04-29T05:50:05Z</dcterms:modified>
</cp:coreProperties>
</file>